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4"/>
  </p:notesMasterIdLst>
  <p:sldIdLst>
    <p:sldId id="256" r:id="rId2"/>
    <p:sldId id="267" r:id="rId3"/>
    <p:sldId id="258" r:id="rId4"/>
    <p:sldId id="265" r:id="rId5"/>
    <p:sldId id="314" r:id="rId6"/>
    <p:sldId id="266" r:id="rId7"/>
    <p:sldId id="272" r:id="rId8"/>
    <p:sldId id="260" r:id="rId9"/>
    <p:sldId id="282" r:id="rId10"/>
    <p:sldId id="283" r:id="rId11"/>
    <p:sldId id="284" r:id="rId12"/>
    <p:sldId id="285" r:id="rId13"/>
    <p:sldId id="273" r:id="rId14"/>
    <p:sldId id="259" r:id="rId15"/>
    <p:sldId id="286" r:id="rId16"/>
    <p:sldId id="274" r:id="rId17"/>
    <p:sldId id="275" r:id="rId18"/>
    <p:sldId id="287" r:id="rId19"/>
    <p:sldId id="312" r:id="rId20"/>
    <p:sldId id="288" r:id="rId21"/>
    <p:sldId id="289" r:id="rId22"/>
    <p:sldId id="290" r:id="rId23"/>
    <p:sldId id="291" r:id="rId24"/>
    <p:sldId id="292" r:id="rId25"/>
    <p:sldId id="315" r:id="rId26"/>
    <p:sldId id="293" r:id="rId27"/>
    <p:sldId id="294" r:id="rId28"/>
    <p:sldId id="295" r:id="rId29"/>
    <p:sldId id="296" r:id="rId30"/>
    <p:sldId id="335" r:id="rId31"/>
    <p:sldId id="257" r:id="rId32"/>
    <p:sldId id="311" r:id="rId33"/>
    <p:sldId id="299" r:id="rId34"/>
    <p:sldId id="300" r:id="rId35"/>
    <p:sldId id="301" r:id="rId36"/>
    <p:sldId id="302" r:id="rId37"/>
    <p:sldId id="297" r:id="rId38"/>
    <p:sldId id="298" r:id="rId39"/>
    <p:sldId id="303" r:id="rId40"/>
    <p:sldId id="262" r:id="rId41"/>
    <p:sldId id="308" r:id="rId42"/>
    <p:sldId id="309" r:id="rId43"/>
    <p:sldId id="281" r:id="rId44"/>
    <p:sldId id="264" r:id="rId45"/>
    <p:sldId id="317" r:id="rId46"/>
    <p:sldId id="318" r:id="rId47"/>
    <p:sldId id="316" r:id="rId48"/>
    <p:sldId id="313" r:id="rId49"/>
    <p:sldId id="276" r:id="rId50"/>
    <p:sldId id="305" r:id="rId51"/>
    <p:sldId id="277" r:id="rId52"/>
    <p:sldId id="304" r:id="rId53"/>
    <p:sldId id="278" r:id="rId54"/>
    <p:sldId id="279" r:id="rId55"/>
    <p:sldId id="307" r:id="rId56"/>
    <p:sldId id="280" r:id="rId57"/>
    <p:sldId id="306"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4"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EB318-45D6-7039-CA8F-F7F48FBF3853}" v="3" dt="2023-02-27T19:35:07.547"/>
    <p1510:client id="{458CB18F-151D-4C8C-A843-2F58F879A465}" v="313" dt="2023-02-27T19:01:36.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ghty, Peter (CHS)" userId="S::peter.geraghty@mass.gov::7a64e568-80f8-4982-b75a-a30e516294a9" providerId="AD" clId="Web-{458CB18F-151D-4C8C-A843-2F58F879A465}"/>
    <pc:docChg chg="modSld">
      <pc:chgData name="Geraghty, Peter (CHS)" userId="S::peter.geraghty@mass.gov::7a64e568-80f8-4982-b75a-a30e516294a9" providerId="AD" clId="Web-{458CB18F-151D-4C8C-A843-2F58F879A465}" dt="2023-02-27T19:01:36.958" v="210" actId="20577"/>
      <pc:docMkLst>
        <pc:docMk/>
      </pc:docMkLst>
      <pc:sldChg chg="addSp delSp modSp">
        <pc:chgData name="Geraghty, Peter (CHS)" userId="S::peter.geraghty@mass.gov::7a64e568-80f8-4982-b75a-a30e516294a9" providerId="AD" clId="Web-{458CB18F-151D-4C8C-A843-2F58F879A465}" dt="2023-02-27T18:58:21.066" v="180" actId="20577"/>
        <pc:sldMkLst>
          <pc:docMk/>
          <pc:sldMk cId="1601547239" sldId="273"/>
        </pc:sldMkLst>
        <pc:spChg chg="mod">
          <ac:chgData name="Geraghty, Peter (CHS)" userId="S::peter.geraghty@mass.gov::7a64e568-80f8-4982-b75a-a30e516294a9" providerId="AD" clId="Web-{458CB18F-151D-4C8C-A843-2F58F879A465}" dt="2023-02-27T18:58:21.066" v="180" actId="20577"/>
          <ac:spMkLst>
            <pc:docMk/>
            <pc:sldMk cId="1601547239" sldId="273"/>
            <ac:spMk id="3" creationId="{00000000-0000-0000-0000-000000000000}"/>
          </ac:spMkLst>
        </pc:spChg>
        <pc:picChg chg="add del mod">
          <ac:chgData name="Geraghty, Peter (CHS)" userId="S::peter.geraghty@mass.gov::7a64e568-80f8-4982-b75a-a30e516294a9" providerId="AD" clId="Web-{458CB18F-151D-4C8C-A843-2F58F879A465}" dt="2023-02-27T18:56:36.080" v="118"/>
          <ac:picMkLst>
            <pc:docMk/>
            <pc:sldMk cId="1601547239" sldId="273"/>
            <ac:picMk id="2" creationId="{E5F09E45-1C5A-41F0-416B-24CF7F93E14C}"/>
          </ac:picMkLst>
        </pc:picChg>
        <pc:picChg chg="add del mod">
          <ac:chgData name="Geraghty, Peter (CHS)" userId="S::peter.geraghty@mass.gov::7a64e568-80f8-4982-b75a-a30e516294a9" providerId="AD" clId="Web-{458CB18F-151D-4C8C-A843-2F58F879A465}" dt="2023-02-27T18:56:50.971" v="121"/>
          <ac:picMkLst>
            <pc:docMk/>
            <pc:sldMk cId="1601547239" sldId="273"/>
            <ac:picMk id="4" creationId="{DBCC6759-27FE-6559-D91B-AFDFBA8E8AF1}"/>
          </ac:picMkLst>
        </pc:picChg>
        <pc:picChg chg="add del mod">
          <ac:chgData name="Geraghty, Peter (CHS)" userId="S::peter.geraghty@mass.gov::7a64e568-80f8-4982-b75a-a30e516294a9" providerId="AD" clId="Web-{458CB18F-151D-4C8C-A843-2F58F879A465}" dt="2023-02-27T18:57:12.409" v="124"/>
          <ac:picMkLst>
            <pc:docMk/>
            <pc:sldMk cId="1601547239" sldId="273"/>
            <ac:picMk id="5" creationId="{C58E1CA1-A957-DC1F-318B-C3120B0B6719}"/>
          </ac:picMkLst>
        </pc:picChg>
      </pc:sldChg>
      <pc:sldChg chg="modSp">
        <pc:chgData name="Geraghty, Peter (CHS)" userId="S::peter.geraghty@mass.gov::7a64e568-80f8-4982-b75a-a30e516294a9" providerId="AD" clId="Web-{458CB18F-151D-4C8C-A843-2F58F879A465}" dt="2023-02-27T19:01:36.958" v="210" actId="20577"/>
        <pc:sldMkLst>
          <pc:docMk/>
          <pc:sldMk cId="2702442009" sldId="275"/>
        </pc:sldMkLst>
        <pc:spChg chg="mod">
          <ac:chgData name="Geraghty, Peter (CHS)" userId="S::peter.geraghty@mass.gov::7a64e568-80f8-4982-b75a-a30e516294a9" providerId="AD" clId="Web-{458CB18F-151D-4C8C-A843-2F58F879A465}" dt="2023-02-27T19:01:36.958" v="210" actId="20577"/>
          <ac:spMkLst>
            <pc:docMk/>
            <pc:sldMk cId="2702442009" sldId="275"/>
            <ac:spMk id="3" creationId="{00000000-0000-0000-0000-000000000000}"/>
          </ac:spMkLst>
        </pc:spChg>
      </pc:sldChg>
      <pc:sldChg chg="modSp">
        <pc:chgData name="Geraghty, Peter (CHS)" userId="S::peter.geraghty@mass.gov::7a64e568-80f8-4982-b75a-a30e516294a9" providerId="AD" clId="Web-{458CB18F-151D-4C8C-A843-2F58F879A465}" dt="2023-02-27T18:52:55.594" v="115" actId="20577"/>
        <pc:sldMkLst>
          <pc:docMk/>
          <pc:sldMk cId="3419547720" sldId="283"/>
        </pc:sldMkLst>
        <pc:spChg chg="mod">
          <ac:chgData name="Geraghty, Peter (CHS)" userId="S::peter.geraghty@mass.gov::7a64e568-80f8-4982-b75a-a30e516294a9" providerId="AD" clId="Web-{458CB18F-151D-4C8C-A843-2F58F879A465}" dt="2023-02-27T18:52:55.594" v="115" actId="20577"/>
          <ac:spMkLst>
            <pc:docMk/>
            <pc:sldMk cId="3419547720" sldId="283"/>
            <ac:spMk id="8" creationId="{6F6B6A7B-3202-4C85-A68E-47EE438DB1ED}"/>
          </ac:spMkLst>
        </pc:spChg>
      </pc:sldChg>
    </pc:docChg>
  </pc:docChgLst>
  <pc:docChgLst>
    <pc:chgData name="Medeiros, Nuno (POL)" userId="S::nuno.medeiros@pol.state.ma.us::2b40ae7f-c087-4ff8-bcf9-c4eb196de5de" providerId="AD" clId="Web-{09AEB318-45D6-7039-CA8F-F7F48FBF3853}"/>
    <pc:docChg chg="modSld">
      <pc:chgData name="Medeiros, Nuno (POL)" userId="S::nuno.medeiros@pol.state.ma.us::2b40ae7f-c087-4ff8-bcf9-c4eb196de5de" providerId="AD" clId="Web-{09AEB318-45D6-7039-CA8F-F7F48FBF3853}" dt="2023-02-27T19:35:03.641" v="1" actId="20577"/>
      <pc:docMkLst>
        <pc:docMk/>
      </pc:docMkLst>
      <pc:sldChg chg="modSp">
        <pc:chgData name="Medeiros, Nuno (POL)" userId="S::nuno.medeiros@pol.state.ma.us::2b40ae7f-c087-4ff8-bcf9-c4eb196de5de" providerId="AD" clId="Web-{09AEB318-45D6-7039-CA8F-F7F48FBF3853}" dt="2023-02-27T19:35:03.641" v="1" actId="20577"/>
        <pc:sldMkLst>
          <pc:docMk/>
          <pc:sldMk cId="3294442598" sldId="289"/>
        </pc:sldMkLst>
        <pc:spChg chg="mod">
          <ac:chgData name="Medeiros, Nuno (POL)" userId="S::nuno.medeiros@pol.state.ma.us::2b40ae7f-c087-4ff8-bcf9-c4eb196de5de" providerId="AD" clId="Web-{09AEB318-45D6-7039-CA8F-F7F48FBF3853}" dt="2023-02-27T19:35:03.641" v="1" actId="20577"/>
          <ac:spMkLst>
            <pc:docMk/>
            <pc:sldMk cId="3294442598" sldId="289"/>
            <ac:spMk id="2" creationId="{AD80C537-30EE-4FD7-A064-D3229F1E4C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78F09-F5D2-47FE-A4C2-2198DF1D6F93}"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D613C7-0D73-4DB0-8A19-6AB1DA681CFE}" type="slidenum">
              <a:rPr lang="en-US" smtClean="0"/>
              <a:t>‹#›</a:t>
            </a:fld>
            <a:endParaRPr lang="en-US"/>
          </a:p>
        </p:txBody>
      </p:sp>
    </p:spTree>
    <p:extLst>
      <p:ext uri="{BB962C8B-B14F-4D97-AF65-F5344CB8AC3E}">
        <p14:creationId xmlns:p14="http://schemas.microsoft.com/office/powerpoint/2010/main" val="220419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t>IMPORTANT: the FRB ensures that new dealers register for CORI accounts and that CORI checks are completed for current employees prior to account creation and training.  FRB does not follow-up on employees hired after the shop opens. FRB requires dealers with no employees to sign a “sole employee exemption” form. If needed, DCJIS could provide a list of background checks performed via </a:t>
            </a:r>
            <a:r>
              <a:rPr lang="en-US" sz="1200" i="0" err="1"/>
              <a:t>iCORI</a:t>
            </a:r>
            <a:r>
              <a:rPr lang="en-US" sz="1200" i="0"/>
              <a:t> by the gun dealer or a copy of the exemption form.</a:t>
            </a:r>
          </a:p>
          <a:p>
            <a:endParaRPr lang="en-US"/>
          </a:p>
        </p:txBody>
      </p:sp>
      <p:sp>
        <p:nvSpPr>
          <p:cNvPr id="4" name="Slide Number Placeholder 3"/>
          <p:cNvSpPr>
            <a:spLocks noGrp="1"/>
          </p:cNvSpPr>
          <p:nvPr>
            <p:ph type="sldNum" sz="quarter" idx="5"/>
          </p:nvPr>
        </p:nvSpPr>
        <p:spPr/>
        <p:txBody>
          <a:bodyPr/>
          <a:lstStyle/>
          <a:p>
            <a:fld id="{77D613C7-0D73-4DB0-8A19-6AB1DA681CFE}" type="slidenum">
              <a:rPr lang="en-US" smtClean="0"/>
              <a:t>11</a:t>
            </a:fld>
            <a:endParaRPr lang="en-US"/>
          </a:p>
        </p:txBody>
      </p:sp>
    </p:spTree>
    <p:extLst>
      <p:ext uri="{BB962C8B-B14F-4D97-AF65-F5344CB8AC3E}">
        <p14:creationId xmlns:p14="http://schemas.microsoft.com/office/powerpoint/2010/main" val="3900300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26</a:t>
            </a:fld>
            <a:endParaRPr lang="en-US"/>
          </a:p>
        </p:txBody>
      </p:sp>
    </p:spTree>
    <p:extLst>
      <p:ext uri="{BB962C8B-B14F-4D97-AF65-F5344CB8AC3E}">
        <p14:creationId xmlns:p14="http://schemas.microsoft.com/office/powerpoint/2010/main" val="2464108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27</a:t>
            </a:fld>
            <a:endParaRPr lang="en-US"/>
          </a:p>
        </p:txBody>
      </p:sp>
    </p:spTree>
    <p:extLst>
      <p:ext uri="{BB962C8B-B14F-4D97-AF65-F5344CB8AC3E}">
        <p14:creationId xmlns:p14="http://schemas.microsoft.com/office/powerpoint/2010/main" val="2742131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28</a:t>
            </a:fld>
            <a:endParaRPr lang="en-US"/>
          </a:p>
        </p:txBody>
      </p:sp>
    </p:spTree>
    <p:extLst>
      <p:ext uri="{BB962C8B-B14F-4D97-AF65-F5344CB8AC3E}">
        <p14:creationId xmlns:p14="http://schemas.microsoft.com/office/powerpoint/2010/main" val="3457257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29</a:t>
            </a:fld>
            <a:endParaRPr lang="en-US"/>
          </a:p>
        </p:txBody>
      </p:sp>
    </p:spTree>
    <p:extLst>
      <p:ext uri="{BB962C8B-B14F-4D97-AF65-F5344CB8AC3E}">
        <p14:creationId xmlns:p14="http://schemas.microsoft.com/office/powerpoint/2010/main" val="3099403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31</a:t>
            </a:fld>
            <a:endParaRPr lang="en-US"/>
          </a:p>
        </p:txBody>
      </p:sp>
    </p:spTree>
    <p:extLst>
      <p:ext uri="{BB962C8B-B14F-4D97-AF65-F5344CB8AC3E}">
        <p14:creationId xmlns:p14="http://schemas.microsoft.com/office/powerpoint/2010/main" val="2168064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36</a:t>
            </a:fld>
            <a:endParaRPr lang="en-US"/>
          </a:p>
        </p:txBody>
      </p:sp>
    </p:spTree>
    <p:extLst>
      <p:ext uri="{BB962C8B-B14F-4D97-AF65-F5344CB8AC3E}">
        <p14:creationId xmlns:p14="http://schemas.microsoft.com/office/powerpoint/2010/main" val="347003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D613C7-0D73-4DB0-8A19-6AB1DA681CFE}" type="slidenum">
              <a:rPr lang="en-US" smtClean="0"/>
              <a:t>12</a:t>
            </a:fld>
            <a:endParaRPr lang="en-US"/>
          </a:p>
        </p:txBody>
      </p:sp>
    </p:spTree>
    <p:extLst>
      <p:ext uri="{BB962C8B-B14F-4D97-AF65-F5344CB8AC3E}">
        <p14:creationId xmlns:p14="http://schemas.microsoft.com/office/powerpoint/2010/main" val="353998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19</a:t>
            </a:fld>
            <a:endParaRPr lang="en-US"/>
          </a:p>
        </p:txBody>
      </p:sp>
    </p:spTree>
    <p:extLst>
      <p:ext uri="{BB962C8B-B14F-4D97-AF65-F5344CB8AC3E}">
        <p14:creationId xmlns:p14="http://schemas.microsoft.com/office/powerpoint/2010/main" val="1200348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20</a:t>
            </a:fld>
            <a:endParaRPr lang="en-US"/>
          </a:p>
        </p:txBody>
      </p:sp>
    </p:spTree>
    <p:extLst>
      <p:ext uri="{BB962C8B-B14F-4D97-AF65-F5344CB8AC3E}">
        <p14:creationId xmlns:p14="http://schemas.microsoft.com/office/powerpoint/2010/main" val="221452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21</a:t>
            </a:fld>
            <a:endParaRPr lang="en-US"/>
          </a:p>
        </p:txBody>
      </p:sp>
    </p:spTree>
    <p:extLst>
      <p:ext uri="{BB962C8B-B14F-4D97-AF65-F5344CB8AC3E}">
        <p14:creationId xmlns:p14="http://schemas.microsoft.com/office/powerpoint/2010/main" val="142835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22</a:t>
            </a:fld>
            <a:endParaRPr lang="en-US"/>
          </a:p>
        </p:txBody>
      </p:sp>
    </p:spTree>
    <p:extLst>
      <p:ext uri="{BB962C8B-B14F-4D97-AF65-F5344CB8AC3E}">
        <p14:creationId xmlns:p14="http://schemas.microsoft.com/office/powerpoint/2010/main" val="2854106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23</a:t>
            </a:fld>
            <a:endParaRPr lang="en-US"/>
          </a:p>
        </p:txBody>
      </p:sp>
    </p:spTree>
    <p:extLst>
      <p:ext uri="{BB962C8B-B14F-4D97-AF65-F5344CB8AC3E}">
        <p14:creationId xmlns:p14="http://schemas.microsoft.com/office/powerpoint/2010/main" val="64545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24</a:t>
            </a:fld>
            <a:endParaRPr lang="en-US"/>
          </a:p>
        </p:txBody>
      </p:sp>
    </p:spTree>
    <p:extLst>
      <p:ext uri="{BB962C8B-B14F-4D97-AF65-F5344CB8AC3E}">
        <p14:creationId xmlns:p14="http://schemas.microsoft.com/office/powerpoint/2010/main" val="2211084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15698E-AF82-4697-AE07-21468E5B0952}" type="slidenum">
              <a:rPr lang="en-US" smtClean="0"/>
              <a:t>25</a:t>
            </a:fld>
            <a:endParaRPr lang="en-US"/>
          </a:p>
        </p:txBody>
      </p:sp>
    </p:spTree>
    <p:extLst>
      <p:ext uri="{BB962C8B-B14F-4D97-AF65-F5344CB8AC3E}">
        <p14:creationId xmlns:p14="http://schemas.microsoft.com/office/powerpoint/2010/main" val="438258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743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00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07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7800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969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44363D10-E30F-43E2-8DE7-9FB6080854AF}"/>
              </a:ext>
            </a:extLst>
          </p:cNvPr>
          <p:cNvSpPr txBox="1">
            <a:spLocks/>
          </p:cNvSpPr>
          <p:nvPr userDrawn="1"/>
        </p:nvSpPr>
        <p:spPr>
          <a:xfrm>
            <a:off x="8610600" y="6356354"/>
            <a:ext cx="274320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B10994-B52F-4E37-8963-A29BBD830452}" type="slidenum">
              <a:rPr lang="en-US" sz="900" smtClean="0"/>
              <a:pPr/>
              <a:t>‹#›</a:t>
            </a:fld>
            <a:endParaRPr lang="en-US" sz="900"/>
          </a:p>
        </p:txBody>
      </p:sp>
    </p:spTree>
    <p:extLst>
      <p:ext uri="{BB962C8B-B14F-4D97-AF65-F5344CB8AC3E}">
        <p14:creationId xmlns:p14="http://schemas.microsoft.com/office/powerpoint/2010/main" val="3038922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648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102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543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844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536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366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2D7B4-99AA-4F17-B596-0ADA4AF62583}" type="datetimeFigureOut">
              <a:rPr lang="en-US" smtClean="0"/>
              <a:t>2/27/2023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10994-B52F-4E37-8963-A29BBD830452}" type="slidenum">
              <a:rPr lang="en-US" smtClean="0"/>
              <a:t>‹#›</a:t>
            </a:fld>
            <a:endParaRPr lang="en-US"/>
          </a:p>
        </p:txBody>
      </p:sp>
      <p:sp>
        <p:nvSpPr>
          <p:cNvPr id="7" name="Date Placeholder 3">
            <a:extLst>
              <a:ext uri="{FF2B5EF4-FFF2-40B4-BE49-F238E27FC236}">
                <a16:creationId xmlns:a16="http://schemas.microsoft.com/office/drawing/2014/main" id="{E040A7C2-30FC-4954-9381-F3FE51B281CF}"/>
              </a:ext>
            </a:extLst>
          </p:cNvPr>
          <p:cNvSpPr txBox="1">
            <a:spLocks/>
          </p:cNvSpPr>
          <p:nvPr userDrawn="1"/>
        </p:nvSpPr>
        <p:spPr>
          <a:xfrm>
            <a:off x="838200" y="6356354"/>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382D7B4-99AA-4F17-B596-0ADA4AF62583}" type="datetimeFigureOut">
              <a:rPr lang="en-US" sz="1350" smtClean="0"/>
              <a:pPr/>
              <a:t>2/27/2023</a:t>
            </a:fld>
            <a:endParaRPr lang="en-US" sz="1350"/>
          </a:p>
        </p:txBody>
      </p:sp>
      <p:sp>
        <p:nvSpPr>
          <p:cNvPr id="8" name="Slide Number Placeholder 5">
            <a:extLst>
              <a:ext uri="{FF2B5EF4-FFF2-40B4-BE49-F238E27FC236}">
                <a16:creationId xmlns:a16="http://schemas.microsoft.com/office/drawing/2014/main" id="{CB1D0F2C-8C48-4F5E-8D82-F824364CDC2F}"/>
              </a:ext>
            </a:extLst>
          </p:cNvPr>
          <p:cNvSpPr txBox="1">
            <a:spLocks/>
          </p:cNvSpPr>
          <p:nvPr userDrawn="1"/>
        </p:nvSpPr>
        <p:spPr>
          <a:xfrm>
            <a:off x="8610600" y="6356354"/>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B10994-B52F-4E37-8963-A29BBD830452}" type="slidenum">
              <a:rPr lang="en-US" sz="1350" smtClean="0"/>
              <a:pPr/>
              <a:t>‹#›</a:t>
            </a:fld>
            <a:endParaRPr lang="en-US" sz="1350"/>
          </a:p>
        </p:txBody>
      </p:sp>
      <p:sp>
        <p:nvSpPr>
          <p:cNvPr id="9" name="Rectangle 8">
            <a:extLst>
              <a:ext uri="{FF2B5EF4-FFF2-40B4-BE49-F238E27FC236}">
                <a16:creationId xmlns:a16="http://schemas.microsoft.com/office/drawing/2014/main" id="{289DC5A4-BE97-472B-A814-E2EC882A2939}"/>
              </a:ext>
            </a:extLst>
          </p:cNvPr>
          <p:cNvSpPr/>
          <p:nvPr userDrawn="1"/>
        </p:nvSpPr>
        <p:spPr>
          <a:xfrm>
            <a:off x="0" y="5991228"/>
            <a:ext cx="12192000" cy="866775"/>
          </a:xfrm>
          <a:prstGeom prst="rect">
            <a:avLst/>
          </a:prstGeom>
          <a:solidFill>
            <a:srgbClr val="7030A0"/>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91BDD5A0-DBCA-4B86-BECA-D7909F09F38E}"/>
              </a:ext>
            </a:extLst>
          </p:cNvPr>
          <p:cNvSpPr/>
          <p:nvPr userDrawn="1"/>
        </p:nvSpPr>
        <p:spPr>
          <a:xfrm>
            <a:off x="0" y="2"/>
            <a:ext cx="12192000" cy="257175"/>
          </a:xfrm>
          <a:prstGeom prst="rect">
            <a:avLst/>
          </a:prstGeom>
          <a:solidFill>
            <a:srgbClr val="7030A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9103EB1E-8C2B-4006-9FD6-FF1A4B7BE53D}"/>
              </a:ext>
            </a:extLst>
          </p:cNvPr>
          <p:cNvSpPr txBox="1"/>
          <p:nvPr userDrawn="1"/>
        </p:nvSpPr>
        <p:spPr>
          <a:xfrm>
            <a:off x="101599" y="6058103"/>
            <a:ext cx="3830479" cy="738664"/>
          </a:xfrm>
          <a:prstGeom prst="rect">
            <a:avLst/>
          </a:prstGeom>
          <a:noFill/>
        </p:spPr>
        <p:txBody>
          <a:bodyPr wrap="square" rtlCol="0">
            <a:spAutoFit/>
          </a:bodyPr>
          <a:lstStyle/>
          <a:p>
            <a:r>
              <a:rPr lang="en-US" sz="1400">
                <a:solidFill>
                  <a:schemeClr val="bg1"/>
                </a:solidFill>
              </a:rPr>
              <a:t>Version: B2023</a:t>
            </a:r>
          </a:p>
          <a:p>
            <a:r>
              <a:rPr lang="en-US" sz="1400">
                <a:solidFill>
                  <a:schemeClr val="bg1"/>
                </a:solidFill>
              </a:rPr>
              <a:t>Firearms Dealer Inspections</a:t>
            </a:r>
          </a:p>
          <a:p>
            <a:r>
              <a:rPr lang="en-US" sz="1400">
                <a:solidFill>
                  <a:schemeClr val="bg1"/>
                </a:solidFill>
              </a:rPr>
              <a:t>Specialized Training</a:t>
            </a:r>
          </a:p>
        </p:txBody>
      </p:sp>
    </p:spTree>
    <p:extLst>
      <p:ext uri="{BB962C8B-B14F-4D97-AF65-F5344CB8AC3E}">
        <p14:creationId xmlns:p14="http://schemas.microsoft.com/office/powerpoint/2010/main" val="41088748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mass.gov/lists/approved-firearms-roster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mass.gov/lists/approved-firearms-rosters" TargetMode="External"/><Relationship Id="rId2" Type="http://schemas.openxmlformats.org/officeDocument/2006/relationships/hyperlink" Target="mailto:FRB@mass.gov"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ass.gov/doc/gun-safety-reducing-suicide-risk-poster-0/download?_ga=2.174336802.144973202.1672427835-111099776.158860153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ssault Weapons | Violence Policy Center">
            <a:extLst>
              <a:ext uri="{FF2B5EF4-FFF2-40B4-BE49-F238E27FC236}">
                <a16:creationId xmlns:a16="http://schemas.microsoft.com/office/drawing/2014/main" id="{6546C969-99A2-454E-85DF-D41D15EFC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49" y="496569"/>
            <a:ext cx="10016491" cy="279348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9">
            <a:extLst>
              <a:ext uri="{FF2B5EF4-FFF2-40B4-BE49-F238E27FC236}">
                <a16:creationId xmlns:a16="http://schemas.microsoft.com/office/drawing/2014/main" id="{F0613DD6-D412-4E27-834E-D00766C44758}"/>
              </a:ext>
            </a:extLst>
          </p:cNvPr>
          <p:cNvSpPr txBox="1">
            <a:spLocks/>
          </p:cNvSpPr>
          <p:nvPr/>
        </p:nvSpPr>
        <p:spPr>
          <a:xfrm>
            <a:off x="701040" y="4058837"/>
            <a:ext cx="10546080" cy="5369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r>
              <a:rPr lang="en-US" sz="7200"/>
              <a:t>Firearms Dealer Inspection</a:t>
            </a:r>
          </a:p>
        </p:txBody>
      </p:sp>
      <p:sp>
        <p:nvSpPr>
          <p:cNvPr id="14" name="Title 9">
            <a:extLst>
              <a:ext uri="{FF2B5EF4-FFF2-40B4-BE49-F238E27FC236}">
                <a16:creationId xmlns:a16="http://schemas.microsoft.com/office/drawing/2014/main" id="{CFDF0A6A-FB82-4267-B599-5A8322B8E12C}"/>
              </a:ext>
            </a:extLst>
          </p:cNvPr>
          <p:cNvSpPr txBox="1">
            <a:spLocks/>
          </p:cNvSpPr>
          <p:nvPr/>
        </p:nvSpPr>
        <p:spPr>
          <a:xfrm>
            <a:off x="568960" y="4650261"/>
            <a:ext cx="10546080" cy="5369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r>
              <a:rPr lang="en-US" sz="4400">
                <a:solidFill>
                  <a:srgbClr val="7030A0"/>
                </a:solidFill>
              </a:rPr>
              <a:t>Integrated Training</a:t>
            </a:r>
          </a:p>
        </p:txBody>
      </p:sp>
    </p:spTree>
    <p:extLst>
      <p:ext uri="{BB962C8B-B14F-4D97-AF65-F5344CB8AC3E}">
        <p14:creationId xmlns:p14="http://schemas.microsoft.com/office/powerpoint/2010/main" val="879275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117"/>
            <a:ext cx="10515600" cy="1325563"/>
          </a:xfrm>
        </p:spPr>
        <p:txBody>
          <a:bodyPr>
            <a:normAutofit/>
          </a:bodyPr>
          <a:lstStyle/>
          <a:p>
            <a:r>
              <a:rPr lang="en-US">
                <a:effectLst>
                  <a:outerShdw blurRad="38100" dist="38100" dir="2700000" algn="tl">
                    <a:srgbClr val="000000">
                      <a:alpha val="43137"/>
                    </a:srgbClr>
                  </a:outerShdw>
                </a:effectLst>
              </a:rPr>
              <a:t>Shop Inspection Requirements </a:t>
            </a:r>
          </a:p>
        </p:txBody>
      </p:sp>
      <p:sp>
        <p:nvSpPr>
          <p:cNvPr id="8" name="TextBox 7">
            <a:extLst>
              <a:ext uri="{FF2B5EF4-FFF2-40B4-BE49-F238E27FC236}">
                <a16:creationId xmlns:a16="http://schemas.microsoft.com/office/drawing/2014/main" id="{6F6B6A7B-3202-4C85-A68E-47EE438DB1ED}"/>
              </a:ext>
            </a:extLst>
          </p:cNvPr>
          <p:cNvSpPr txBox="1"/>
          <p:nvPr/>
        </p:nvSpPr>
        <p:spPr>
          <a:xfrm>
            <a:off x="487680" y="1609358"/>
            <a:ext cx="11216640" cy="2923877"/>
          </a:xfrm>
          <a:prstGeom prst="rect">
            <a:avLst/>
          </a:prstGeom>
          <a:noFill/>
        </p:spPr>
        <p:txBody>
          <a:bodyPr wrap="square" lIns="91440" tIns="45720" rIns="91440" bIns="45720" anchor="t">
            <a:spAutoFit/>
          </a:bodyPr>
          <a:lstStyle/>
          <a:p>
            <a:pPr marL="0" indent="0">
              <a:buNone/>
            </a:pPr>
            <a:r>
              <a:rPr lang="en-US" sz="2200" b="1">
                <a:solidFill>
                  <a:srgbClr val="7030A0"/>
                </a:solidFill>
              </a:rPr>
              <a:t>Requirement 5</a:t>
            </a:r>
            <a:r>
              <a:rPr lang="en-US" sz="2200">
                <a:solidFill>
                  <a:srgbClr val="7030A0"/>
                </a:solidFill>
              </a:rPr>
              <a:t>	</a:t>
            </a:r>
          </a:p>
          <a:p>
            <a:pPr marL="342900" indent="-342900">
              <a:spcAft>
                <a:spcPts val="1800"/>
              </a:spcAft>
              <a:buFont typeface="Arial" panose="020B0604020202020204" pitchFamily="34" charset="0"/>
              <a:buChar char="•"/>
            </a:pPr>
            <a:r>
              <a:rPr lang="en-US" sz="2200">
                <a:solidFill>
                  <a:srgbClr val="7030A0"/>
                </a:solidFill>
                <a:ea typeface="+mn-lt"/>
                <a:cs typeface="+mn-lt"/>
              </a:rPr>
              <a:t>The shop is a permanent place of business on a commercial premise and is not a residence or dwelling. </a:t>
            </a:r>
            <a:endParaRPr lang="en-US" sz="2200" i="1">
              <a:solidFill>
                <a:srgbClr val="7030A0"/>
              </a:solidFill>
              <a:cs typeface="Calibri"/>
            </a:endParaRPr>
          </a:p>
          <a:p>
            <a:pPr algn="ctr">
              <a:spcAft>
                <a:spcPts val="600"/>
              </a:spcAft>
            </a:pPr>
            <a:r>
              <a:rPr lang="en-US" sz="2200" b="1"/>
              <a:t>Examples of non-compliance: </a:t>
            </a:r>
          </a:p>
          <a:p>
            <a:pPr marL="568325" indent="-342900">
              <a:spcAft>
                <a:spcPts val="600"/>
              </a:spcAft>
              <a:buFont typeface="Wingdings" panose="05000000000000000000" pitchFamily="2" charset="2"/>
              <a:buChar char="ü"/>
            </a:pPr>
            <a:r>
              <a:rPr lang="en-US" sz="2200"/>
              <a:t>The gun shop is in a shed on the gun dealer’s residence;</a:t>
            </a:r>
            <a:endParaRPr lang="en-US" sz="2200">
              <a:cs typeface="Calibri"/>
            </a:endParaRPr>
          </a:p>
          <a:p>
            <a:pPr marL="568325" indent="-342900">
              <a:spcAft>
                <a:spcPts val="600"/>
              </a:spcAft>
              <a:buFont typeface="Wingdings" panose="05000000000000000000" pitchFamily="2" charset="2"/>
              <a:buChar char="ü"/>
            </a:pPr>
            <a:r>
              <a:rPr lang="en-US" sz="2200"/>
              <a:t>The shop does not have an official address designated by the town; </a:t>
            </a:r>
          </a:p>
          <a:p>
            <a:pPr marL="568325" indent="-342900">
              <a:spcAft>
                <a:spcPts val="600"/>
              </a:spcAft>
              <a:buFont typeface="Wingdings" panose="05000000000000000000" pitchFamily="2" charset="2"/>
              <a:buChar char="ü"/>
            </a:pPr>
            <a:r>
              <a:rPr lang="en-US" sz="2200"/>
              <a:t>The gun shop’s building also has residential units.</a:t>
            </a:r>
          </a:p>
        </p:txBody>
      </p:sp>
    </p:spTree>
    <p:extLst>
      <p:ext uri="{BB962C8B-B14F-4D97-AF65-F5344CB8AC3E}">
        <p14:creationId xmlns:p14="http://schemas.microsoft.com/office/powerpoint/2010/main" val="3419547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117"/>
            <a:ext cx="10515600" cy="1325563"/>
          </a:xfrm>
        </p:spPr>
        <p:txBody>
          <a:bodyPr>
            <a:normAutofit/>
          </a:bodyPr>
          <a:lstStyle/>
          <a:p>
            <a:r>
              <a:rPr lang="en-US">
                <a:effectLst>
                  <a:outerShdw blurRad="38100" dist="38100" dir="2700000" algn="tl">
                    <a:srgbClr val="000000">
                      <a:alpha val="43137"/>
                    </a:srgbClr>
                  </a:outerShdw>
                </a:effectLst>
              </a:rPr>
              <a:t>Shop Inspection Requirements </a:t>
            </a:r>
          </a:p>
        </p:txBody>
      </p:sp>
      <p:sp>
        <p:nvSpPr>
          <p:cNvPr id="8" name="TextBox 7">
            <a:extLst>
              <a:ext uri="{FF2B5EF4-FFF2-40B4-BE49-F238E27FC236}">
                <a16:creationId xmlns:a16="http://schemas.microsoft.com/office/drawing/2014/main" id="{6F6B6A7B-3202-4C85-A68E-47EE438DB1ED}"/>
              </a:ext>
            </a:extLst>
          </p:cNvPr>
          <p:cNvSpPr txBox="1"/>
          <p:nvPr/>
        </p:nvSpPr>
        <p:spPr>
          <a:xfrm>
            <a:off x="487680" y="1609358"/>
            <a:ext cx="11216640" cy="3046988"/>
          </a:xfrm>
          <a:prstGeom prst="rect">
            <a:avLst/>
          </a:prstGeom>
          <a:noFill/>
        </p:spPr>
        <p:txBody>
          <a:bodyPr wrap="square">
            <a:spAutoFit/>
          </a:bodyPr>
          <a:lstStyle/>
          <a:p>
            <a:pPr marL="0" indent="0">
              <a:buNone/>
            </a:pPr>
            <a:endParaRPr lang="en-US" sz="2400" b="1">
              <a:solidFill>
                <a:srgbClr val="7030A0"/>
              </a:solidFill>
            </a:endParaRPr>
          </a:p>
          <a:p>
            <a:pPr marL="0" indent="0">
              <a:buNone/>
            </a:pPr>
            <a:endParaRPr lang="en-US" sz="2400" b="1">
              <a:solidFill>
                <a:srgbClr val="7030A0"/>
              </a:solidFill>
            </a:endParaRPr>
          </a:p>
          <a:p>
            <a:pPr marL="0" indent="0">
              <a:buNone/>
            </a:pPr>
            <a:endParaRPr lang="en-US" sz="2400" b="1">
              <a:solidFill>
                <a:srgbClr val="7030A0"/>
              </a:solidFill>
            </a:endParaRPr>
          </a:p>
          <a:p>
            <a:pPr marL="0" indent="0">
              <a:buNone/>
            </a:pPr>
            <a:endParaRPr lang="en-US" sz="2400" b="1">
              <a:solidFill>
                <a:srgbClr val="7030A0"/>
              </a:solidFill>
            </a:endParaRPr>
          </a:p>
          <a:p>
            <a:pPr marL="0" indent="0">
              <a:buNone/>
            </a:pPr>
            <a:r>
              <a:rPr lang="en-US" sz="2400" b="1">
                <a:solidFill>
                  <a:srgbClr val="7030A0"/>
                </a:solidFill>
              </a:rPr>
              <a:t>Requirement 6:</a:t>
            </a:r>
            <a:r>
              <a:rPr lang="en-US" sz="2400">
                <a:solidFill>
                  <a:srgbClr val="7030A0"/>
                </a:solidFill>
              </a:rPr>
              <a:t> </a:t>
            </a:r>
          </a:p>
          <a:p>
            <a:pPr marL="342900" indent="-342900">
              <a:buFont typeface="Arial" panose="020B0604020202020204" pitchFamily="34" charset="0"/>
              <a:buChar char="•"/>
            </a:pPr>
            <a:r>
              <a:rPr lang="en-US" sz="2400">
                <a:solidFill>
                  <a:srgbClr val="7030A0"/>
                </a:solidFill>
              </a:rPr>
              <a:t>Massachusetts firearms dealers are required to perform criminal offender record information (CORI) checks prior to hiring any person who has “direct and unmonitored” contact with firearms to determine the suitability of the employee.</a:t>
            </a:r>
          </a:p>
        </p:txBody>
      </p:sp>
    </p:spTree>
    <p:extLst>
      <p:ext uri="{BB962C8B-B14F-4D97-AF65-F5344CB8AC3E}">
        <p14:creationId xmlns:p14="http://schemas.microsoft.com/office/powerpoint/2010/main" val="1134081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117"/>
            <a:ext cx="10515600" cy="1325563"/>
          </a:xfrm>
        </p:spPr>
        <p:txBody>
          <a:bodyPr>
            <a:normAutofit/>
          </a:bodyPr>
          <a:lstStyle/>
          <a:p>
            <a:r>
              <a:rPr lang="en-US">
                <a:effectLst>
                  <a:outerShdw blurRad="38100" dist="38100" dir="2700000" algn="tl">
                    <a:srgbClr val="000000">
                      <a:alpha val="43137"/>
                    </a:srgbClr>
                  </a:outerShdw>
                </a:effectLst>
              </a:rPr>
              <a:t>Shop Inspection Requirements </a:t>
            </a:r>
          </a:p>
        </p:txBody>
      </p:sp>
      <p:sp>
        <p:nvSpPr>
          <p:cNvPr id="8" name="TextBox 7">
            <a:extLst>
              <a:ext uri="{FF2B5EF4-FFF2-40B4-BE49-F238E27FC236}">
                <a16:creationId xmlns:a16="http://schemas.microsoft.com/office/drawing/2014/main" id="{6F6B6A7B-3202-4C85-A68E-47EE438DB1ED}"/>
              </a:ext>
            </a:extLst>
          </p:cNvPr>
          <p:cNvSpPr txBox="1"/>
          <p:nvPr/>
        </p:nvSpPr>
        <p:spPr>
          <a:xfrm>
            <a:off x="487680" y="1490007"/>
            <a:ext cx="11216640" cy="3877985"/>
          </a:xfrm>
          <a:prstGeom prst="rect">
            <a:avLst/>
          </a:prstGeom>
          <a:noFill/>
        </p:spPr>
        <p:txBody>
          <a:bodyPr wrap="square">
            <a:spAutoFit/>
          </a:bodyPr>
          <a:lstStyle/>
          <a:p>
            <a:pPr>
              <a:spcAft>
                <a:spcPts val="1200"/>
              </a:spcAft>
            </a:pPr>
            <a:r>
              <a:rPr lang="en-US" sz="2800" b="1"/>
              <a:t>Important Notes on Requirement 6</a:t>
            </a:r>
          </a:p>
          <a:p>
            <a:pPr marL="342900" indent="-342900">
              <a:spcAft>
                <a:spcPts val="1200"/>
              </a:spcAft>
              <a:buFont typeface="Arial" panose="020B0604020202020204" pitchFamily="34" charset="0"/>
              <a:buChar char="•"/>
            </a:pPr>
            <a:r>
              <a:rPr lang="en-US" sz="2800"/>
              <a:t>The FRB ensures new dealers register for CORI accounts </a:t>
            </a:r>
          </a:p>
          <a:p>
            <a:pPr marL="914400" lvl="1" indent="-457200">
              <a:spcAft>
                <a:spcPts val="1200"/>
              </a:spcAft>
              <a:buFont typeface="Calibri" panose="020F0502020204030204" pitchFamily="34" charset="0"/>
              <a:buChar char="–"/>
            </a:pPr>
            <a:r>
              <a:rPr lang="en-US" sz="2800"/>
              <a:t>current checks are completed on current employees before account creation and training.</a:t>
            </a:r>
          </a:p>
          <a:p>
            <a:pPr marL="342900" indent="-342900">
              <a:spcAft>
                <a:spcPts val="1200"/>
              </a:spcAft>
              <a:buFont typeface="Arial" panose="020B0604020202020204" pitchFamily="34" charset="0"/>
              <a:buChar char="•"/>
            </a:pPr>
            <a:r>
              <a:rPr lang="en-US" sz="2800"/>
              <a:t>FRB does not follow up for those hired after opening</a:t>
            </a:r>
          </a:p>
          <a:p>
            <a:pPr marL="342900" indent="-342900">
              <a:spcAft>
                <a:spcPts val="1200"/>
              </a:spcAft>
              <a:buFont typeface="Arial" panose="020B0604020202020204" pitchFamily="34" charset="0"/>
              <a:buChar char="•"/>
            </a:pPr>
            <a:r>
              <a:rPr lang="en-US" sz="2800"/>
              <a:t>Dealers with no employees sign a “sole employee exemption” form </a:t>
            </a:r>
          </a:p>
          <a:p>
            <a:pPr marL="342900" indent="-342900">
              <a:spcAft>
                <a:spcPts val="1200"/>
              </a:spcAft>
              <a:buFont typeface="Arial" panose="020B0604020202020204" pitchFamily="34" charset="0"/>
              <a:buChar char="•"/>
            </a:pPr>
            <a:r>
              <a:rPr lang="en-US" sz="2800"/>
              <a:t>DCJIS could provide a list of background checks performed via </a:t>
            </a:r>
            <a:r>
              <a:rPr lang="en-US" sz="2800" err="1"/>
              <a:t>iCORI</a:t>
            </a:r>
            <a:endParaRPr lang="en-US" sz="2800"/>
          </a:p>
        </p:txBody>
      </p:sp>
    </p:spTree>
    <p:extLst>
      <p:ext uri="{BB962C8B-B14F-4D97-AF65-F5344CB8AC3E}">
        <p14:creationId xmlns:p14="http://schemas.microsoft.com/office/powerpoint/2010/main" val="2651871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76243"/>
            <a:ext cx="10515600" cy="4351338"/>
          </a:xfrm>
        </p:spPr>
        <p:txBody>
          <a:bodyPr vert="horz" lIns="91440" tIns="45720" rIns="91440" bIns="45720" rtlCol="0" anchor="t">
            <a:normAutofit/>
          </a:bodyPr>
          <a:lstStyle/>
          <a:p>
            <a:pPr marL="0" indent="0">
              <a:buNone/>
            </a:pPr>
            <a:r>
              <a:rPr lang="en-US" sz="3300" b="1">
                <a:solidFill>
                  <a:srgbClr val="7030A0"/>
                </a:solidFill>
              </a:rPr>
              <a:t>Requirement 7:</a:t>
            </a:r>
            <a:r>
              <a:rPr lang="en-US" sz="3300">
                <a:solidFill>
                  <a:srgbClr val="7030A0"/>
                </a:solidFill>
              </a:rPr>
              <a:t> 	</a:t>
            </a:r>
          </a:p>
          <a:p>
            <a:r>
              <a:rPr lang="en-US" sz="3300">
                <a:solidFill>
                  <a:srgbClr val="7030A0"/>
                </a:solidFill>
              </a:rPr>
              <a:t>All firearms are stored and secured properly “in a locked container or equipped with a tamper-resistant mechanical lock or other safety device, properly engaged so as to render such weapon inoperable by any person other than the owner or other lawfully authorized user.”</a:t>
            </a:r>
          </a:p>
          <a:p>
            <a:r>
              <a:rPr lang="en-US" sz="3300">
                <a:solidFill>
                  <a:srgbClr val="7030A0"/>
                </a:solidFill>
                <a:cs typeface="Calibri" panose="020F0502020204030204"/>
              </a:rPr>
              <a:t>Under MA law, dealers are </a:t>
            </a:r>
            <a:r>
              <a:rPr lang="en-US" sz="3300" u="sng">
                <a:solidFill>
                  <a:srgbClr val="7030A0"/>
                </a:solidFill>
                <a:cs typeface="Calibri" panose="020F0502020204030204"/>
              </a:rPr>
              <a:t>not</a:t>
            </a:r>
            <a:r>
              <a:rPr lang="en-US" sz="3300">
                <a:solidFill>
                  <a:srgbClr val="7030A0"/>
                </a:solidFill>
                <a:cs typeface="Calibri" panose="020F0502020204030204"/>
              </a:rPr>
              <a:t> permitted to keep inventory off premises.</a:t>
            </a:r>
          </a:p>
          <a:p>
            <a:endParaRPr lang="en-US" sz="3300">
              <a:solidFill>
                <a:srgbClr val="7030A0"/>
              </a:solidFill>
              <a:cs typeface="Calibri" panose="020F0502020204030204"/>
            </a:endParaRPr>
          </a:p>
          <a:p>
            <a:endParaRPr lang="en-US" sz="3300">
              <a:solidFill>
                <a:srgbClr val="7030A0"/>
              </a:solidFill>
              <a:cs typeface="Calibri" panose="020F0502020204030204"/>
            </a:endParaRPr>
          </a:p>
          <a:p>
            <a:endParaRPr lang="en-US" sz="3300">
              <a:solidFill>
                <a:srgbClr val="7030A0"/>
              </a:solidFill>
              <a:cs typeface="Calibri" panose="020F0502020204030204"/>
            </a:endParaRPr>
          </a:p>
          <a:p>
            <a:endParaRPr lang="en-US">
              <a:cs typeface="Calibri" panose="020F0502020204030204"/>
            </a:endParaRPr>
          </a:p>
        </p:txBody>
      </p:sp>
      <p:sp>
        <p:nvSpPr>
          <p:cNvPr id="6" name="Title 1">
            <a:extLst>
              <a:ext uri="{FF2B5EF4-FFF2-40B4-BE49-F238E27FC236}">
                <a16:creationId xmlns:a16="http://schemas.microsoft.com/office/drawing/2014/main" id="{DA7118B0-09C8-44C9-8582-F15B5296C0A4}"/>
              </a:ext>
            </a:extLst>
          </p:cNvPr>
          <p:cNvSpPr txBox="1">
            <a:spLocks/>
          </p:cNvSpPr>
          <p:nvPr/>
        </p:nvSpPr>
        <p:spPr>
          <a:xfrm>
            <a:off x="838200" y="20911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rPr>
              <a:t>Shop Inspection Requirements </a:t>
            </a:r>
          </a:p>
        </p:txBody>
      </p:sp>
    </p:spTree>
    <p:extLst>
      <p:ext uri="{BB962C8B-B14F-4D97-AF65-F5344CB8AC3E}">
        <p14:creationId xmlns:p14="http://schemas.microsoft.com/office/powerpoint/2010/main" val="160154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7322"/>
            <a:ext cx="10515600" cy="1325563"/>
          </a:xfrm>
        </p:spPr>
        <p:txBody>
          <a:bodyPr>
            <a:normAutofit/>
          </a:bodyPr>
          <a:lstStyle/>
          <a:p>
            <a:r>
              <a:rPr lang="en-US">
                <a:effectLst>
                  <a:outerShdw blurRad="38100" dist="38100" dir="2700000" algn="tl">
                    <a:srgbClr val="000000">
                      <a:alpha val="43137"/>
                    </a:srgbClr>
                  </a:outerShdw>
                </a:effectLst>
              </a:rPr>
              <a:t>Record Keeping Requirements</a:t>
            </a:r>
          </a:p>
        </p:txBody>
      </p:sp>
      <p:sp>
        <p:nvSpPr>
          <p:cNvPr id="3" name="Content Placeholder 2"/>
          <p:cNvSpPr>
            <a:spLocks noGrp="1"/>
          </p:cNvSpPr>
          <p:nvPr>
            <p:ph idx="1"/>
          </p:nvPr>
        </p:nvSpPr>
        <p:spPr>
          <a:xfrm>
            <a:off x="838200" y="1482869"/>
            <a:ext cx="10515600" cy="5034309"/>
          </a:xfrm>
        </p:spPr>
        <p:txBody>
          <a:bodyPr>
            <a:normAutofit/>
          </a:bodyPr>
          <a:lstStyle/>
          <a:p>
            <a:r>
              <a:rPr lang="en-US"/>
              <a:t>Recommended that the licensing authority contact the FRB 2 weeks before the inspection</a:t>
            </a:r>
          </a:p>
          <a:p>
            <a:pPr marL="857250" lvl="1" indent="-400050">
              <a:buFont typeface="Courier New" panose="02070309020205020404" pitchFamily="49" charset="0"/>
              <a:buChar char="o"/>
            </a:pPr>
            <a:r>
              <a:rPr lang="en-US"/>
              <a:t>Request a spreadsheet of the dealer’s firearms transactions be entered into MIRCS Dealer Application for the previous year.  </a:t>
            </a:r>
          </a:p>
          <a:p>
            <a:r>
              <a:rPr lang="en-US"/>
              <a:t>This data can be used to:</a:t>
            </a:r>
          </a:p>
          <a:p>
            <a:pPr lvl="1">
              <a:buFont typeface="Courier New" panose="02070309020205020404" pitchFamily="49" charset="0"/>
              <a:buChar char="o"/>
            </a:pPr>
            <a:r>
              <a:rPr lang="en-US"/>
              <a:t> verify that sales have been transmitted properly by spot-checking against signed FA10 forms</a:t>
            </a:r>
          </a:p>
          <a:p>
            <a:pPr marL="800100" lvl="1" indent="-342900">
              <a:buFont typeface="Courier New" panose="02070309020205020404" pitchFamily="49" charset="0"/>
              <a:buChar char="o"/>
            </a:pPr>
            <a:r>
              <a:rPr lang="en-US"/>
              <a:t>help determine if any non-compliant firearms have been transferred.</a:t>
            </a:r>
          </a:p>
          <a:p>
            <a:r>
              <a:rPr lang="en-US"/>
              <a:t>FRB Contact info: 617.660.4782 or FRB@mass.gov</a:t>
            </a:r>
            <a:endParaRPr lang="en-US" b="1"/>
          </a:p>
          <a:p>
            <a:pPr marL="0" indent="0">
              <a:buNone/>
            </a:pPr>
            <a:endParaRPr lang="en-US" b="1" u="sng"/>
          </a:p>
        </p:txBody>
      </p:sp>
    </p:spTree>
    <p:extLst>
      <p:ext uri="{BB962C8B-B14F-4D97-AF65-F5344CB8AC3E}">
        <p14:creationId xmlns:p14="http://schemas.microsoft.com/office/powerpoint/2010/main" val="271529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7322"/>
            <a:ext cx="10515600" cy="1325563"/>
          </a:xfrm>
        </p:spPr>
        <p:txBody>
          <a:bodyPr>
            <a:normAutofit/>
          </a:bodyPr>
          <a:lstStyle/>
          <a:p>
            <a:r>
              <a:rPr lang="en-US">
                <a:effectLst>
                  <a:outerShdw blurRad="38100" dist="38100" dir="2700000" algn="tl">
                    <a:srgbClr val="000000">
                      <a:alpha val="43137"/>
                    </a:srgbClr>
                  </a:outerShdw>
                </a:effectLst>
              </a:rPr>
              <a:t>Record Keeping Requirements</a:t>
            </a:r>
          </a:p>
        </p:txBody>
      </p:sp>
      <p:sp>
        <p:nvSpPr>
          <p:cNvPr id="3" name="Content Placeholder 2"/>
          <p:cNvSpPr>
            <a:spLocks noGrp="1"/>
          </p:cNvSpPr>
          <p:nvPr>
            <p:ph idx="1"/>
          </p:nvPr>
        </p:nvSpPr>
        <p:spPr>
          <a:xfrm>
            <a:off x="585788" y="1482869"/>
            <a:ext cx="10972800" cy="5034309"/>
          </a:xfrm>
        </p:spPr>
        <p:txBody>
          <a:bodyPr>
            <a:normAutofit/>
          </a:bodyPr>
          <a:lstStyle/>
          <a:p>
            <a:pPr marL="0" indent="0">
              <a:buNone/>
            </a:pPr>
            <a:r>
              <a:rPr lang="en-US" sz="1900" b="1">
                <a:solidFill>
                  <a:srgbClr val="7030A0"/>
                </a:solidFill>
              </a:rPr>
              <a:t>Requirement 1:</a:t>
            </a:r>
            <a:r>
              <a:rPr lang="en-US" sz="1900">
                <a:solidFill>
                  <a:srgbClr val="7030A0"/>
                </a:solidFill>
              </a:rPr>
              <a:t> 	</a:t>
            </a:r>
          </a:p>
          <a:p>
            <a:r>
              <a:rPr lang="en-US" sz="1900">
                <a:solidFill>
                  <a:srgbClr val="7030A0"/>
                </a:solidFill>
              </a:rPr>
              <a:t>All transactions must be transmitted electronically via the MIRCS Dealer Application at the time of the transaction.</a:t>
            </a:r>
          </a:p>
          <a:p>
            <a:pPr marL="0" indent="0">
              <a:buNone/>
            </a:pPr>
            <a:r>
              <a:rPr lang="en-US" sz="1900" b="1">
                <a:solidFill>
                  <a:srgbClr val="7030A0"/>
                </a:solidFill>
              </a:rPr>
              <a:t>Requirement 2:</a:t>
            </a:r>
            <a:r>
              <a:rPr lang="en-US" sz="1900">
                <a:solidFill>
                  <a:srgbClr val="7030A0"/>
                </a:solidFill>
              </a:rPr>
              <a:t> 	</a:t>
            </a:r>
          </a:p>
          <a:p>
            <a:r>
              <a:rPr lang="en-US" sz="1900">
                <a:solidFill>
                  <a:srgbClr val="7030A0"/>
                </a:solidFill>
              </a:rPr>
              <a:t>Dealer maintains a signed copy of the printed FA10 form.</a:t>
            </a:r>
          </a:p>
          <a:p>
            <a:pPr marL="0" indent="0" algn="ctr">
              <a:buNone/>
            </a:pPr>
            <a:r>
              <a:rPr lang="en-US" sz="1900" b="1"/>
              <a:t>Best Practice: for Requirements 1 and 2:</a:t>
            </a:r>
          </a:p>
          <a:p>
            <a:r>
              <a:rPr lang="en-US" sz="1900"/>
              <a:t>Use the data from the FRB to match up against the paper FA10 forms.  </a:t>
            </a:r>
          </a:p>
          <a:p>
            <a:r>
              <a:rPr lang="en-US" sz="1900"/>
              <a:t>If a signed form exists, but there is no electronic transaction, then the dealer did not fully transmit the transaction.  </a:t>
            </a:r>
          </a:p>
          <a:p>
            <a:r>
              <a:rPr lang="en-US" sz="1900"/>
              <a:t>You can also request to see the dealer’s “drafts” in the MIRCS Dealer Application.  The printed FA10 forms should also be matched against federal 4473 forms.</a:t>
            </a:r>
          </a:p>
          <a:p>
            <a:pPr marL="0" indent="0">
              <a:buNone/>
            </a:pPr>
            <a:endParaRPr lang="en-US" b="1" u="sng"/>
          </a:p>
        </p:txBody>
      </p:sp>
    </p:spTree>
    <p:extLst>
      <p:ext uri="{BB962C8B-B14F-4D97-AF65-F5344CB8AC3E}">
        <p14:creationId xmlns:p14="http://schemas.microsoft.com/office/powerpoint/2010/main" val="2346534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b="1">
                <a:solidFill>
                  <a:srgbClr val="7030A0"/>
                </a:solidFill>
              </a:rPr>
              <a:t>Requirement 3:</a:t>
            </a:r>
            <a:r>
              <a:rPr lang="en-US" sz="2400">
                <a:solidFill>
                  <a:srgbClr val="7030A0"/>
                </a:solidFill>
              </a:rPr>
              <a:t> 	</a:t>
            </a:r>
          </a:p>
          <a:p>
            <a:pPr>
              <a:spcAft>
                <a:spcPts val="1200"/>
              </a:spcAft>
            </a:pPr>
            <a:r>
              <a:rPr lang="en-US" sz="2400">
                <a:solidFill>
                  <a:srgbClr val="7030A0"/>
                </a:solidFill>
              </a:rPr>
              <a:t>All sales are made to appropriately licensed individuals.</a:t>
            </a:r>
            <a:endParaRPr lang="en-US" sz="2400" b="1">
              <a:solidFill>
                <a:srgbClr val="7030A0"/>
              </a:solidFill>
            </a:endParaRPr>
          </a:p>
          <a:p>
            <a:pPr marL="0" indent="0">
              <a:buNone/>
            </a:pPr>
            <a:r>
              <a:rPr lang="en-US" sz="2400" b="1">
                <a:solidFill>
                  <a:srgbClr val="7030A0"/>
                </a:solidFill>
              </a:rPr>
              <a:t>Requirement 4:</a:t>
            </a:r>
            <a:r>
              <a:rPr lang="en-US" sz="2400">
                <a:solidFill>
                  <a:srgbClr val="7030A0"/>
                </a:solidFill>
              </a:rPr>
              <a:t> 	</a:t>
            </a:r>
          </a:p>
          <a:p>
            <a:pPr>
              <a:spcAft>
                <a:spcPts val="1200"/>
              </a:spcAft>
            </a:pPr>
            <a:r>
              <a:rPr lang="en-US" sz="2400">
                <a:solidFill>
                  <a:srgbClr val="7030A0"/>
                </a:solidFill>
              </a:rPr>
              <a:t>All records are kept on the premises.</a:t>
            </a:r>
            <a:endParaRPr lang="en-US" sz="2400" b="1">
              <a:solidFill>
                <a:srgbClr val="7030A0"/>
              </a:solidFill>
            </a:endParaRPr>
          </a:p>
          <a:p>
            <a:pPr marL="0" indent="0">
              <a:buNone/>
            </a:pPr>
            <a:r>
              <a:rPr lang="en-US" sz="2400" b="1">
                <a:solidFill>
                  <a:srgbClr val="7030A0"/>
                </a:solidFill>
              </a:rPr>
              <a:t>Requirement 5:</a:t>
            </a:r>
            <a:r>
              <a:rPr lang="en-US" sz="2400">
                <a:solidFill>
                  <a:srgbClr val="7030A0"/>
                </a:solidFill>
              </a:rPr>
              <a:t> </a:t>
            </a:r>
          </a:p>
          <a:p>
            <a:r>
              <a:rPr lang="en-US" sz="2400">
                <a:solidFill>
                  <a:srgbClr val="7030A0"/>
                </a:solidFill>
              </a:rPr>
              <a:t>Lost or stolen firearms must be reported electronically to DCJIS.</a:t>
            </a:r>
          </a:p>
          <a:p>
            <a:pPr marL="0" indent="0">
              <a:buNone/>
            </a:pPr>
            <a:endParaRPr lang="en-US" b="1" u="sng"/>
          </a:p>
          <a:p>
            <a:endParaRPr lang="en-US"/>
          </a:p>
        </p:txBody>
      </p:sp>
      <p:sp>
        <p:nvSpPr>
          <p:cNvPr id="6" name="Title 1">
            <a:extLst>
              <a:ext uri="{FF2B5EF4-FFF2-40B4-BE49-F238E27FC236}">
                <a16:creationId xmlns:a16="http://schemas.microsoft.com/office/drawing/2014/main" id="{CD80AE03-FE51-4209-8AE9-BCF5E8174C27}"/>
              </a:ext>
            </a:extLst>
          </p:cNvPr>
          <p:cNvSpPr txBox="1">
            <a:spLocks/>
          </p:cNvSpPr>
          <p:nvPr/>
        </p:nvSpPr>
        <p:spPr>
          <a:xfrm>
            <a:off x="838200" y="277322"/>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rPr>
              <a:t>Record Keeping Requirements</a:t>
            </a:r>
          </a:p>
        </p:txBody>
      </p:sp>
    </p:spTree>
    <p:extLst>
      <p:ext uri="{BB962C8B-B14F-4D97-AF65-F5344CB8AC3E}">
        <p14:creationId xmlns:p14="http://schemas.microsoft.com/office/powerpoint/2010/main" val="3283343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3027"/>
            <a:ext cx="10275916" cy="1037793"/>
          </a:xfrm>
        </p:spPr>
        <p:txBody>
          <a:bodyPr>
            <a:normAutofit/>
          </a:bodyPr>
          <a:lstStyle/>
          <a:p>
            <a:r>
              <a:rPr lang="en-US">
                <a:effectLst>
                  <a:outerShdw blurRad="38100" dist="38100" dir="2700000" algn="tl">
                    <a:srgbClr val="000000">
                      <a:alpha val="43137"/>
                    </a:srgbClr>
                  </a:outerShdw>
                </a:effectLst>
              </a:rPr>
              <a:t>Transfer/Sales Requirements</a:t>
            </a:r>
          </a:p>
        </p:txBody>
      </p:sp>
      <p:sp>
        <p:nvSpPr>
          <p:cNvPr id="3" name="Content Placeholder 2"/>
          <p:cNvSpPr>
            <a:spLocks noGrp="1"/>
          </p:cNvSpPr>
          <p:nvPr>
            <p:ph idx="1"/>
          </p:nvPr>
        </p:nvSpPr>
        <p:spPr>
          <a:xfrm>
            <a:off x="838200" y="1501428"/>
            <a:ext cx="10515600" cy="4351338"/>
          </a:xfrm>
        </p:spPr>
        <p:txBody>
          <a:bodyPr vert="horz" lIns="91440" tIns="45720" rIns="91440" bIns="45720" rtlCol="0" anchor="t">
            <a:normAutofit/>
          </a:bodyPr>
          <a:lstStyle/>
          <a:p>
            <a:pPr marL="0" indent="0">
              <a:buNone/>
            </a:pPr>
            <a:r>
              <a:rPr lang="en-US" sz="2400" b="1">
                <a:solidFill>
                  <a:srgbClr val="7030A0"/>
                </a:solidFill>
              </a:rPr>
              <a:t>Requirement 1:</a:t>
            </a:r>
            <a:r>
              <a:rPr lang="en-US" sz="2400">
                <a:solidFill>
                  <a:srgbClr val="7030A0"/>
                </a:solidFill>
              </a:rPr>
              <a:t> 	</a:t>
            </a:r>
          </a:p>
          <a:p>
            <a:pPr>
              <a:spcAft>
                <a:spcPts val="1200"/>
              </a:spcAft>
            </a:pPr>
            <a:r>
              <a:rPr lang="en-US" sz="2400">
                <a:solidFill>
                  <a:srgbClr val="7030A0"/>
                </a:solidFill>
              </a:rPr>
              <a:t>Firearms are unloaded when delivered to the purchaser.</a:t>
            </a:r>
          </a:p>
          <a:p>
            <a:pPr marL="0" indent="0">
              <a:buNone/>
            </a:pPr>
            <a:r>
              <a:rPr lang="en-US" sz="2400" b="1">
                <a:solidFill>
                  <a:srgbClr val="7030A0"/>
                </a:solidFill>
              </a:rPr>
              <a:t>Requirement 2:</a:t>
            </a:r>
            <a:r>
              <a:rPr lang="en-US" sz="2400">
                <a:solidFill>
                  <a:srgbClr val="7030A0"/>
                </a:solidFill>
              </a:rPr>
              <a:t> 	</a:t>
            </a:r>
          </a:p>
          <a:p>
            <a:pPr>
              <a:spcAft>
                <a:spcPts val="1200"/>
              </a:spcAft>
            </a:pPr>
            <a:r>
              <a:rPr lang="en-US" sz="2400">
                <a:solidFill>
                  <a:srgbClr val="7030A0"/>
                </a:solidFill>
              </a:rPr>
              <a:t>All transactions are completed on premises.</a:t>
            </a:r>
          </a:p>
          <a:p>
            <a:pPr marL="0" indent="0">
              <a:buNone/>
            </a:pPr>
            <a:r>
              <a:rPr lang="en-US" sz="2400" b="1">
                <a:solidFill>
                  <a:srgbClr val="7030A0"/>
                </a:solidFill>
              </a:rPr>
              <a:t>Requirement 3:</a:t>
            </a:r>
            <a:r>
              <a:rPr lang="en-US" sz="2400">
                <a:solidFill>
                  <a:srgbClr val="7030A0"/>
                </a:solidFill>
              </a:rPr>
              <a:t>   	</a:t>
            </a:r>
          </a:p>
          <a:p>
            <a:r>
              <a:rPr lang="en-US" sz="2400">
                <a:solidFill>
                  <a:srgbClr val="7030A0"/>
                </a:solidFill>
              </a:rPr>
              <a:t>Dealers may not transfer assault weapons and large capacity feeding devices not otherwise lawfully possessed on September 13, 1994.  </a:t>
            </a:r>
          </a:p>
          <a:p>
            <a:pPr marL="0" indent="0">
              <a:buNone/>
            </a:pPr>
            <a:r>
              <a:rPr lang="en-US" sz="2400">
                <a:solidFill>
                  <a:srgbClr val="7030A0"/>
                </a:solidFill>
                <a:cs typeface="Calibri" panose="020F0502020204030204"/>
              </a:rPr>
              <a:t>*Exception – Law Enforcement Officers.</a:t>
            </a:r>
          </a:p>
          <a:p>
            <a:pPr marL="0" indent="0">
              <a:buNone/>
            </a:pPr>
            <a:endParaRPr lang="en-US" sz="2400">
              <a:solidFill>
                <a:srgbClr val="7030A0"/>
              </a:solidFill>
              <a:cs typeface="Calibri" panose="020F0502020204030204"/>
            </a:endParaRPr>
          </a:p>
          <a:p>
            <a:pPr marL="0" indent="0">
              <a:buNone/>
            </a:pPr>
            <a:endParaRPr lang="en-US">
              <a:cs typeface="Calibri" panose="020F0502020204030204"/>
            </a:endParaRPr>
          </a:p>
          <a:p>
            <a:pPr marL="0" indent="0">
              <a:buNone/>
            </a:pPr>
            <a:endParaRPr lang="en-US">
              <a:cs typeface="Calibri" panose="020F0502020204030204"/>
            </a:endParaRPr>
          </a:p>
          <a:p>
            <a:pPr marL="0" indent="0">
              <a:buNone/>
            </a:pPr>
            <a:endParaRPr lang="en-US" b="1" u="sng">
              <a:cs typeface="Calibri" panose="020F0502020204030204"/>
            </a:endParaRPr>
          </a:p>
        </p:txBody>
      </p:sp>
    </p:spTree>
    <p:extLst>
      <p:ext uri="{BB962C8B-B14F-4D97-AF65-F5344CB8AC3E}">
        <p14:creationId xmlns:p14="http://schemas.microsoft.com/office/powerpoint/2010/main" val="2702442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3027"/>
            <a:ext cx="10275916" cy="1037793"/>
          </a:xfrm>
        </p:spPr>
        <p:txBody>
          <a:bodyPr>
            <a:normAutofit/>
          </a:bodyPr>
          <a:lstStyle/>
          <a:p>
            <a:r>
              <a:rPr lang="en-US">
                <a:effectLst>
                  <a:outerShdw blurRad="38100" dist="38100" dir="2700000" algn="tl">
                    <a:srgbClr val="000000">
                      <a:alpha val="43137"/>
                    </a:srgbClr>
                  </a:outerShdw>
                </a:effectLst>
              </a:rPr>
              <a:t>Transfer/Sales Requirements</a:t>
            </a:r>
          </a:p>
        </p:txBody>
      </p:sp>
      <p:sp>
        <p:nvSpPr>
          <p:cNvPr id="3" name="Content Placeholder 2"/>
          <p:cNvSpPr>
            <a:spLocks noGrp="1"/>
          </p:cNvSpPr>
          <p:nvPr>
            <p:ph idx="1"/>
          </p:nvPr>
        </p:nvSpPr>
        <p:spPr>
          <a:xfrm>
            <a:off x="838200" y="1501428"/>
            <a:ext cx="10515600" cy="4351338"/>
          </a:xfrm>
        </p:spPr>
        <p:txBody>
          <a:bodyPr>
            <a:normAutofit/>
          </a:bodyPr>
          <a:lstStyle/>
          <a:p>
            <a:pPr marL="0" indent="0">
              <a:buNone/>
            </a:pPr>
            <a:r>
              <a:rPr lang="en-US" sz="2400" b="1" u="sng">
                <a:solidFill>
                  <a:srgbClr val="7030A0"/>
                </a:solidFill>
              </a:rPr>
              <a:t>Requirement 4</a:t>
            </a:r>
            <a:r>
              <a:rPr lang="en-US" sz="2400" b="1">
                <a:solidFill>
                  <a:srgbClr val="7030A0"/>
                </a:solidFill>
              </a:rPr>
              <a:t> </a:t>
            </a:r>
            <a:r>
              <a:rPr lang="en-US" sz="2400">
                <a:solidFill>
                  <a:srgbClr val="7030A0"/>
                </a:solidFill>
              </a:rPr>
              <a:t> </a:t>
            </a:r>
            <a:r>
              <a:rPr lang="en-US" sz="2400" b="1">
                <a:solidFill>
                  <a:srgbClr val="7030A0"/>
                </a:solidFill>
              </a:rPr>
              <a:t>:</a:t>
            </a:r>
            <a:r>
              <a:rPr lang="en-US" sz="2400">
                <a:solidFill>
                  <a:srgbClr val="7030A0"/>
                </a:solidFill>
              </a:rPr>
              <a:t> 	</a:t>
            </a:r>
          </a:p>
          <a:p>
            <a:r>
              <a:rPr lang="en-US" sz="2400">
                <a:solidFill>
                  <a:srgbClr val="7030A0"/>
                </a:solidFill>
              </a:rPr>
              <a:t>All handguns transferred meet the conditions of the Approved Firearms Roster Regulations (501 CMR 7.00) and the Attorney General’s Consumer Protection Regulations. The most current rosters are available </a:t>
            </a:r>
            <a:r>
              <a:rPr lang="en-US" sz="2400">
                <a:hlinkClick r:id="rId2"/>
              </a:rPr>
              <a:t>online</a:t>
            </a:r>
            <a:endParaRPr lang="en-US" sz="2400"/>
          </a:p>
          <a:p>
            <a:pPr marL="0" indent="0">
              <a:buNone/>
            </a:pPr>
            <a:r>
              <a:rPr lang="en-US" sz="2400" b="1">
                <a:solidFill>
                  <a:srgbClr val="7030A0"/>
                </a:solidFill>
              </a:rPr>
              <a:t>Requirement 5:</a:t>
            </a:r>
            <a:r>
              <a:rPr lang="en-US" sz="2400">
                <a:solidFill>
                  <a:srgbClr val="7030A0"/>
                </a:solidFill>
              </a:rPr>
              <a:t> 	</a:t>
            </a:r>
          </a:p>
          <a:p>
            <a:r>
              <a:rPr lang="en-US" sz="2400">
                <a:solidFill>
                  <a:srgbClr val="7030A0"/>
                </a:solidFill>
              </a:rPr>
              <a:t>All sales require the in-person presentment of a current firearms license.  </a:t>
            </a:r>
          </a:p>
          <a:p>
            <a:pPr marL="0" indent="0">
              <a:buNone/>
            </a:pPr>
            <a:r>
              <a:rPr lang="en-US" sz="2400" b="1">
                <a:solidFill>
                  <a:srgbClr val="7030A0"/>
                </a:solidFill>
              </a:rPr>
              <a:t>Requirement 6:</a:t>
            </a:r>
            <a:r>
              <a:rPr lang="en-US" sz="2400">
                <a:solidFill>
                  <a:srgbClr val="7030A0"/>
                </a:solidFill>
              </a:rPr>
              <a:t> 	</a:t>
            </a:r>
          </a:p>
          <a:p>
            <a:r>
              <a:rPr lang="en-US" sz="2400">
                <a:solidFill>
                  <a:srgbClr val="7030A0"/>
                </a:solidFill>
              </a:rPr>
              <a:t>State-approved trigger locks must be provided with each firearm sold.</a:t>
            </a:r>
          </a:p>
          <a:p>
            <a:pPr marL="0" indent="0">
              <a:buNone/>
            </a:pPr>
            <a:endParaRPr lang="en-US"/>
          </a:p>
          <a:p>
            <a:pPr marL="0" indent="0">
              <a:buNone/>
            </a:pPr>
            <a:endParaRPr lang="en-US"/>
          </a:p>
          <a:p>
            <a:pPr marL="0" indent="0">
              <a:buNone/>
            </a:pPr>
            <a:endParaRPr lang="en-US" b="1" u="sng"/>
          </a:p>
        </p:txBody>
      </p:sp>
    </p:spTree>
    <p:extLst>
      <p:ext uri="{BB962C8B-B14F-4D97-AF65-F5344CB8AC3E}">
        <p14:creationId xmlns:p14="http://schemas.microsoft.com/office/powerpoint/2010/main" val="3469504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80AB9-9993-5A07-32FC-62F59EBCBC10}"/>
              </a:ext>
            </a:extLst>
          </p:cNvPr>
          <p:cNvSpPr>
            <a:spLocks noGrp="1"/>
          </p:cNvSpPr>
          <p:nvPr>
            <p:ph idx="1"/>
          </p:nvPr>
        </p:nvSpPr>
        <p:spPr>
          <a:xfrm>
            <a:off x="838200" y="1180123"/>
            <a:ext cx="10095523" cy="4767385"/>
          </a:xfrm>
        </p:spPr>
        <p:txBody>
          <a:bodyPr vert="horz" lIns="91440" tIns="45720" rIns="91440" bIns="45720" rtlCol="0" anchor="t">
            <a:noAutofit/>
          </a:bodyPr>
          <a:lstStyle/>
          <a:p>
            <a:r>
              <a:rPr lang="en-US" sz="2000">
                <a:solidFill>
                  <a:schemeClr val="tx1">
                    <a:alpha val="80000"/>
                  </a:schemeClr>
                </a:solidFill>
                <a:cs typeface="Calibri"/>
              </a:rPr>
              <a:t>“Assault weapon” is a semiautomatic weapon as defined in Federal Public Safety Act, 18 USC section 921(a)(30) from </a:t>
            </a:r>
            <a:r>
              <a:rPr lang="en-US" sz="2000">
                <a:solidFill>
                  <a:srgbClr val="FF0000"/>
                </a:solidFill>
                <a:cs typeface="Calibri"/>
              </a:rPr>
              <a:t>September 13, 1994.</a:t>
            </a:r>
            <a:r>
              <a:rPr lang="en-US" sz="2000">
                <a:solidFill>
                  <a:schemeClr val="tx1">
                    <a:alpha val="80000"/>
                  </a:schemeClr>
                </a:solidFill>
                <a:cs typeface="Calibri"/>
              </a:rPr>
              <a:t> A weapon that predates this is not an "Assault Weapon“ and is transferable.</a:t>
            </a:r>
          </a:p>
          <a:p>
            <a:r>
              <a:rPr lang="en-US" sz="2000">
                <a:cs typeface="Calibri"/>
              </a:rPr>
              <a:t>Consult 18 USC section 921 (a)(30) for the entire enumerated weapons list. List consists rifles, shotguns, and pistols.</a:t>
            </a:r>
            <a:endParaRPr lang="en-US" sz="2000">
              <a:solidFill>
                <a:schemeClr val="tx1">
                  <a:alpha val="80000"/>
                </a:schemeClr>
              </a:solidFill>
              <a:ea typeface="+mn-lt"/>
              <a:cs typeface="+mn-lt"/>
            </a:endParaRPr>
          </a:p>
          <a:p>
            <a:pPr marL="2859088" lvl="3" indent="-457200">
              <a:lnSpc>
                <a:spcPct val="100000"/>
              </a:lnSpc>
            </a:pPr>
            <a:r>
              <a:rPr lang="en-US" sz="1600"/>
              <a:t>Avtomat Kalashnikov (AK) (all models); </a:t>
            </a:r>
          </a:p>
          <a:p>
            <a:pPr marL="2859088" lvl="3" indent="-457200">
              <a:lnSpc>
                <a:spcPct val="100000"/>
              </a:lnSpc>
            </a:pPr>
            <a:r>
              <a:rPr lang="en-US" sz="1600"/>
              <a:t>Action Arms Israeli Military Industries UZI and </a:t>
            </a:r>
            <a:r>
              <a:rPr lang="en-US" sz="1600" err="1"/>
              <a:t>Galil</a:t>
            </a:r>
            <a:r>
              <a:rPr lang="en-US" sz="1600"/>
              <a:t>; </a:t>
            </a:r>
          </a:p>
          <a:p>
            <a:pPr marL="2859088" lvl="3" indent="-457200">
              <a:lnSpc>
                <a:spcPct val="100000"/>
              </a:lnSpc>
            </a:pPr>
            <a:r>
              <a:rPr lang="en-US" sz="1600"/>
              <a:t>Colt AR-15; </a:t>
            </a:r>
          </a:p>
          <a:p>
            <a:pPr marL="2859088" lvl="3" indent="-457200">
              <a:lnSpc>
                <a:spcPct val="100000"/>
              </a:lnSpc>
            </a:pPr>
            <a:r>
              <a:rPr lang="en-US" sz="1600" err="1"/>
              <a:t>Fabrique</a:t>
            </a:r>
            <a:r>
              <a:rPr lang="en-US" sz="1600"/>
              <a:t> National FN/FAL, FN/LAR and FNC; </a:t>
            </a:r>
          </a:p>
          <a:p>
            <a:pPr marL="2859088" lvl="3" indent="-457200">
              <a:lnSpc>
                <a:spcPct val="100000"/>
              </a:lnSpc>
            </a:pPr>
            <a:r>
              <a:rPr lang="en-US" sz="1600" err="1"/>
              <a:t>Steyr</a:t>
            </a:r>
            <a:r>
              <a:rPr lang="en-US" sz="1600"/>
              <a:t> AUG; </a:t>
            </a:r>
          </a:p>
          <a:p>
            <a:pPr marL="2859088" lvl="3" indent="-457200">
              <a:lnSpc>
                <a:spcPct val="100000"/>
              </a:lnSpc>
            </a:pPr>
            <a:r>
              <a:rPr lang="en-US" sz="1600"/>
              <a:t>INTRATEC TEC-9, TEC-DC9 and TEC-22; and </a:t>
            </a:r>
          </a:p>
          <a:p>
            <a:pPr marL="2859088" lvl="3" indent="-457200">
              <a:lnSpc>
                <a:spcPct val="100000"/>
              </a:lnSpc>
            </a:pPr>
            <a:r>
              <a:rPr lang="en-US" sz="1600"/>
              <a:t>Revolving cylinder shotguns, such as, or similar to, the Street Sweeper and Striker 12</a:t>
            </a:r>
          </a:p>
          <a:p>
            <a:pPr marL="1030288" indent="0">
              <a:lnSpc>
                <a:spcPct val="100000"/>
              </a:lnSpc>
              <a:buNone/>
            </a:pPr>
            <a:r>
              <a:rPr lang="en-US" sz="2400">
                <a:ea typeface="+mn-lt"/>
                <a:cs typeface="+mn-lt"/>
              </a:rPr>
              <a:t>  In 1998 Mass legislature voted to keep  its own AWB permanently, anticipating the 2004 expiration of the Federal ban.</a:t>
            </a:r>
          </a:p>
          <a:p>
            <a:pPr marL="1487488" indent="-457200">
              <a:lnSpc>
                <a:spcPct val="100000"/>
              </a:lnSpc>
            </a:pPr>
            <a:endParaRPr lang="en-US" sz="2000"/>
          </a:p>
          <a:p>
            <a:pPr marL="0" indent="0">
              <a:buNone/>
            </a:pPr>
            <a:endParaRPr lang="en-US" sz="2000">
              <a:solidFill>
                <a:srgbClr val="FFFFFF">
                  <a:alpha val="80000"/>
                </a:srgbClr>
              </a:solidFill>
              <a:highlight>
                <a:srgbClr val="FFFF00"/>
              </a:highlight>
              <a:cs typeface="Calibri"/>
            </a:endParaRPr>
          </a:p>
          <a:p>
            <a:endParaRPr lang="en-US" sz="1500">
              <a:solidFill>
                <a:schemeClr val="tx1">
                  <a:alpha val="80000"/>
                </a:schemeClr>
              </a:solidFill>
              <a:highlight>
                <a:srgbClr val="FFFF00"/>
              </a:highlight>
              <a:cs typeface="Calibri"/>
            </a:endParaRPr>
          </a:p>
          <a:p>
            <a:endParaRPr lang="en-US" sz="1500">
              <a:solidFill>
                <a:schemeClr val="tx1">
                  <a:alpha val="80000"/>
                </a:schemeClr>
              </a:solidFill>
              <a:highlight>
                <a:srgbClr val="FFFF00"/>
              </a:highlight>
              <a:cs typeface="Calibri"/>
            </a:endParaRPr>
          </a:p>
        </p:txBody>
      </p:sp>
      <p:sp>
        <p:nvSpPr>
          <p:cNvPr id="7" name="TextBox 6">
            <a:extLst>
              <a:ext uri="{FF2B5EF4-FFF2-40B4-BE49-F238E27FC236}">
                <a16:creationId xmlns:a16="http://schemas.microsoft.com/office/drawing/2014/main" id="{62E2AC42-4EDD-AFAD-8C3D-737C08F0D4E2}"/>
              </a:ext>
            </a:extLst>
          </p:cNvPr>
          <p:cNvSpPr txBox="1"/>
          <p:nvPr/>
        </p:nvSpPr>
        <p:spPr>
          <a:xfrm>
            <a:off x="10697039" y="2592367"/>
            <a:ext cx="54304" cy="146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itle 4">
            <a:extLst>
              <a:ext uri="{FF2B5EF4-FFF2-40B4-BE49-F238E27FC236}">
                <a16:creationId xmlns:a16="http://schemas.microsoft.com/office/drawing/2014/main" id="{A4AA1DF0-35AE-45B8-91E7-30C42099FD78}"/>
              </a:ext>
            </a:extLst>
          </p:cNvPr>
          <p:cNvSpPr>
            <a:spLocks noGrp="1"/>
          </p:cNvSpPr>
          <p:nvPr>
            <p:ph type="title"/>
          </p:nvPr>
        </p:nvSpPr>
        <p:spPr>
          <a:xfrm>
            <a:off x="767861" y="177556"/>
            <a:ext cx="10515600" cy="932229"/>
          </a:xfrm>
        </p:spPr>
        <p:txBody>
          <a:bodyPr>
            <a:normAutofit fontScale="90000"/>
          </a:bodyPr>
          <a:lstStyle/>
          <a:p>
            <a:br>
              <a:rPr lang="en-US" sz="2800">
                <a:effectLst>
                  <a:outerShdw blurRad="38100" dist="38100" dir="2700000" algn="tl">
                    <a:srgbClr val="000000">
                      <a:alpha val="43137"/>
                    </a:srgbClr>
                  </a:outerShdw>
                </a:effectLst>
              </a:rPr>
            </a:br>
            <a:r>
              <a:rPr lang="en-US" sz="6000">
                <a:effectLst>
                  <a:outerShdw blurRad="38100" dist="38100" dir="2700000" algn="tl">
                    <a:srgbClr val="000000">
                      <a:alpha val="43137"/>
                    </a:srgbClr>
                  </a:outerShdw>
                </a:effectLst>
              </a:rPr>
              <a:t>“Assault Weapon” Definition</a:t>
            </a:r>
          </a:p>
        </p:txBody>
      </p:sp>
    </p:spTree>
    <p:extLst>
      <p:ext uri="{BB962C8B-B14F-4D97-AF65-F5344CB8AC3E}">
        <p14:creationId xmlns:p14="http://schemas.microsoft.com/office/powerpoint/2010/main" val="63253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38AF-F7FF-4CD0-8749-086D45C21504}"/>
              </a:ext>
            </a:extLst>
          </p:cNvPr>
          <p:cNvSpPr>
            <a:spLocks noGrp="1"/>
          </p:cNvSpPr>
          <p:nvPr>
            <p:ph type="title"/>
          </p:nvPr>
        </p:nvSpPr>
        <p:spPr>
          <a:xfrm>
            <a:off x="838200" y="234770"/>
            <a:ext cx="10515600" cy="1325563"/>
          </a:xfrm>
        </p:spPr>
        <p:txBody>
          <a:bodyPr/>
          <a:lstStyle/>
          <a:p>
            <a:r>
              <a:rPr lang="en-US">
                <a:effectLst>
                  <a:outerShdw blurRad="38100" dist="38100" dir="2700000" algn="tl">
                    <a:srgbClr val="000000">
                      <a:alpha val="43137"/>
                    </a:srgbClr>
                  </a:outerShdw>
                </a:effectLst>
              </a:rPr>
              <a:t>Integrated Partnership</a:t>
            </a:r>
          </a:p>
        </p:txBody>
      </p:sp>
      <p:sp>
        <p:nvSpPr>
          <p:cNvPr id="3" name="Content Placeholder 2">
            <a:extLst>
              <a:ext uri="{FF2B5EF4-FFF2-40B4-BE49-F238E27FC236}">
                <a16:creationId xmlns:a16="http://schemas.microsoft.com/office/drawing/2014/main" id="{4EC45AD5-5F53-4AC5-9B37-B52A64816CF1}"/>
              </a:ext>
            </a:extLst>
          </p:cNvPr>
          <p:cNvSpPr>
            <a:spLocks noGrp="1"/>
          </p:cNvSpPr>
          <p:nvPr>
            <p:ph idx="1"/>
          </p:nvPr>
        </p:nvSpPr>
        <p:spPr>
          <a:xfrm>
            <a:off x="838200" y="1438106"/>
            <a:ext cx="10515600" cy="3133384"/>
          </a:xfrm>
        </p:spPr>
        <p:txBody>
          <a:bodyPr>
            <a:normAutofit/>
          </a:bodyPr>
          <a:lstStyle/>
          <a:p>
            <a:pPr marL="0" indent="0">
              <a:buNone/>
            </a:pPr>
            <a:r>
              <a:rPr lang="en-US" sz="2400"/>
              <a:t>Bureau of Alcohol, Tobacco, and Firearms (ATF)</a:t>
            </a:r>
          </a:p>
          <a:p>
            <a:pPr marL="0" indent="0">
              <a:buNone/>
            </a:pPr>
            <a:r>
              <a:rPr lang="en-US" sz="2400"/>
              <a:t>Executive Office of Public Safety &amp; Security (EOPPS)</a:t>
            </a:r>
          </a:p>
          <a:p>
            <a:pPr marL="0" indent="0">
              <a:buNone/>
            </a:pPr>
            <a:r>
              <a:rPr lang="en-US" sz="2400"/>
              <a:t>	Massachusetts State Police (MSP)</a:t>
            </a:r>
          </a:p>
          <a:p>
            <a:pPr marL="0" indent="0">
              <a:buNone/>
            </a:pPr>
            <a:r>
              <a:rPr lang="en-US" sz="2400"/>
              <a:t>	Department of Criminal Justice Information Systems (DCJIS)</a:t>
            </a:r>
          </a:p>
          <a:p>
            <a:pPr marL="0" indent="0">
              <a:buNone/>
            </a:pPr>
            <a:r>
              <a:rPr lang="en-US" sz="2400"/>
              <a:t>	Firearms Records Bureau (FRB)</a:t>
            </a:r>
          </a:p>
          <a:p>
            <a:pPr marL="0" indent="0">
              <a:buNone/>
            </a:pPr>
            <a:r>
              <a:rPr lang="en-US" sz="2400"/>
              <a:t>	Municipal Police Training Committee (MPTC)</a:t>
            </a:r>
          </a:p>
        </p:txBody>
      </p:sp>
      <p:pic>
        <p:nvPicPr>
          <p:cNvPr id="4" name="Picture 4" descr="Criminal Justice Information System (CJIS) Vendor Policy Guidelines">
            <a:extLst>
              <a:ext uri="{FF2B5EF4-FFF2-40B4-BE49-F238E27FC236}">
                <a16:creationId xmlns:a16="http://schemas.microsoft.com/office/drawing/2014/main" id="{D8E54B9E-D8D9-46A2-B729-A22DE101A2E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56" b="96000" l="4911" r="95536">
                        <a14:foregroundMark x1="30357" y1="8000" x2="30357" y2="8000"/>
                        <a14:foregroundMark x1="30357" y1="8000" x2="54911" y2="4000"/>
                        <a14:foregroundMark x1="54911" y1="4000" x2="72321" y2="9778"/>
                        <a14:foregroundMark x1="72321" y1="9778" x2="89286" y2="33333"/>
                        <a14:foregroundMark x1="89286" y1="33333" x2="94643" y2="62667"/>
                        <a14:foregroundMark x1="94643" y1="62667" x2="89732" y2="75111"/>
                        <a14:foregroundMark x1="89732" y1="75111" x2="64732" y2="88889"/>
                        <a14:foregroundMark x1="49347" y1="92021" x2="45089" y2="92889"/>
                        <a14:foregroundMark x1="64732" y1="88889" x2="59613" y2="89931"/>
                        <a14:foregroundMark x1="45089" y1="92889" x2="33929" y2="91556"/>
                        <a14:foregroundMark x1="27898" y1="88103" x2="16071" y2="81333"/>
                        <a14:foregroundMark x1="33929" y1="91556" x2="33282" y2="91186"/>
                        <a14:foregroundMark x1="8508" y1="61483" x2="6250" y2="55556"/>
                        <a14:foregroundMark x1="16071" y1="81333" x2="9218" y2="63345"/>
                        <a14:foregroundMark x1="6250" y1="55556" x2="8929" y2="38222"/>
                        <a14:foregroundMark x1="8929" y1="38222" x2="23661" y2="13778"/>
                        <a14:foregroundMark x1="23661" y1="13778" x2="30357" y2="7556"/>
                        <a14:foregroundMark x1="92411" y1="32000" x2="95982" y2="56000"/>
                        <a14:foregroundMark x1="95982" y1="56000" x2="91964" y2="69333"/>
                        <a14:foregroundMark x1="8482" y1="31556" x2="4464" y2="43111"/>
                        <a14:foregroundMark x1="4464" y1="43111" x2="5312" y2="62958"/>
                        <a14:foregroundMark x1="5834" y1="64907" x2="10268" y2="73333"/>
                        <a14:foregroundMark x1="91071" y1="68000" x2="77679" y2="70667"/>
                        <a14:foregroundMark x1="77679" y1="70667" x2="89286" y2="72889"/>
                        <a14:foregroundMark x1="89286" y1="72889" x2="90625" y2="69333"/>
                        <a14:foregroundMark x1="91071" y1="54222" x2="86607" y2="36000"/>
                        <a14:foregroundMark x1="86607" y1="36000" x2="78571" y2="24889"/>
                        <a14:foregroundMark x1="78571" y1="24889" x2="63393" y2="15111"/>
                        <a14:foregroundMark x1="63393" y1="15111" x2="44643" y2="13333"/>
                        <a14:foregroundMark x1="44643" y1="13333" x2="33482" y2="17778"/>
                        <a14:foregroundMark x1="33482" y1="17778" x2="20536" y2="28889"/>
                        <a14:foregroundMark x1="20536" y1="28889" x2="13839" y2="46667"/>
                        <a14:foregroundMark x1="13839" y1="46667" x2="12946" y2="56889"/>
                        <a14:foregroundMark x1="15017" y1="60668" x2="20982" y2="71556"/>
                        <a14:foregroundMark x1="12946" y1="56889" x2="14059" y2="58920"/>
                        <a14:foregroundMark x1="20982" y1="71556" x2="31250" y2="82222"/>
                        <a14:foregroundMark x1="31250" y1="82222" x2="42857" y2="85778"/>
                        <a14:foregroundMark x1="42857" y1="85778" x2="67857" y2="80444"/>
                        <a14:foregroundMark x1="67857" y1="80444" x2="78125" y2="73333"/>
                        <a14:foregroundMark x1="78125" y1="73333" x2="88839" y2="55111"/>
                        <a14:foregroundMark x1="88839" y1="55111" x2="88839" y2="41778"/>
                        <a14:foregroundMark x1="60268" y1="44000" x2="29464" y2="44000"/>
                        <a14:foregroundMark x1="29464" y1="44000" x2="45982" y2="67111"/>
                        <a14:foregroundMark x1="45982" y1="67111" x2="66964" y2="49778"/>
                        <a14:foregroundMark x1="66964" y1="49778" x2="56696" y2="35111"/>
                        <a14:foregroundMark x1="56696" y1="35111" x2="41964" y2="34667"/>
                        <a14:foregroundMark x1="41964" y1="34667" x2="31250" y2="39111"/>
                        <a14:foregroundMark x1="31250" y1="39111" x2="31250" y2="39111"/>
                        <a14:foregroundMark x1="54464" y1="37333" x2="37054" y2="33333"/>
                        <a14:foregroundMark x1="37054" y1="33333" x2="6696" y2="39111"/>
                        <a14:foregroundMark x1="6696" y1="39111" x2="20089" y2="63111"/>
                        <a14:foregroundMark x1="20089" y1="63111" x2="50446" y2="54667"/>
                        <a14:foregroundMark x1="50446" y1="54667" x2="56250" y2="36000"/>
                        <a14:foregroundMark x1="56250" y1="36000" x2="54018" y2="33778"/>
                        <a14:foregroundMark x1="30357" y1="40444" x2="14286" y2="53333"/>
                        <a14:foregroundMark x1="14286" y1="53333" x2="26339" y2="63111"/>
                        <a14:foregroundMark x1="26339" y1="63111" x2="40179" y2="48444"/>
                        <a14:foregroundMark x1="40179" y1="48444" x2="35714" y2="39111"/>
                        <a14:foregroundMark x1="35714" y1="39111" x2="23661" y2="37333"/>
                        <a14:foregroundMark x1="23661" y1="37333" x2="22768" y2="38222"/>
                        <a14:foregroundMark x1="58929" y1="5778" x2="41071" y2="9333"/>
                        <a14:foregroundMark x1="41071" y1="9333" x2="52679" y2="11556"/>
                        <a14:foregroundMark x1="52679" y1="11556" x2="55357" y2="3556"/>
                        <a14:foregroundMark x1="31994" y1="92523" x2="49107" y2="96000"/>
                        <a14:foregroundMark x1="49107" y1="96000" x2="52410" y2="96000"/>
                        <a14:foregroundMark x1="62925" y1="94233" x2="67411" y2="92000"/>
                        <a14:foregroundMark x1="92411" y1="48444" x2="89286" y2="36444"/>
                        <a14:foregroundMark x1="89286" y1="36444" x2="82589" y2="28000"/>
                        <a14:foregroundMark x1="82589" y1="28000" x2="72768" y2="23556"/>
                        <a14:foregroundMark x1="72768" y1="23556" x2="58036" y2="33778"/>
                        <a14:foregroundMark x1="58036" y1="33778" x2="55357" y2="61778"/>
                        <a14:foregroundMark x1="55357" y1="61778" x2="66964" y2="68444"/>
                        <a14:foregroundMark x1="66964" y1="68444" x2="79911" y2="64889"/>
                        <a14:foregroundMark x1="79911" y1="64889" x2="84821" y2="54667"/>
                        <a14:foregroundMark x1="84821" y1="54667" x2="91518" y2="47111"/>
                        <a14:foregroundMark x1="91518" y1="47111" x2="91518" y2="46667"/>
                        <a14:foregroundMark x1="91071" y1="52444" x2="90179" y2="41778"/>
                        <a14:foregroundMark x1="90179" y1="41778" x2="83929" y2="31556"/>
                        <a14:foregroundMark x1="83929" y1="31556" x2="72768" y2="25778"/>
                        <a14:foregroundMark x1="72768" y1="25778" x2="59375" y2="29778"/>
                        <a14:foregroundMark x1="59375" y1="29778" x2="51339" y2="49778"/>
                        <a14:foregroundMark x1="51339" y1="49778" x2="64286" y2="63556"/>
                        <a14:foregroundMark x1="64286" y1="63556" x2="80804" y2="64889"/>
                        <a14:foregroundMark x1="80804" y1="64889" x2="91518" y2="49333"/>
                        <a14:foregroundMark x1="80804" y1="48000" x2="64286" y2="58222"/>
                        <a14:foregroundMark x1="64286" y1="58222" x2="77232" y2="64444"/>
                        <a14:foregroundMark x1="77232" y1="64444" x2="83482" y2="53778"/>
                        <a14:foregroundMark x1="83482" y1="53778" x2="80357" y2="45333"/>
                        <a14:backgroundMark x1="25000" y1="91111" x2="30357" y2="94222"/>
                        <a14:backgroundMark x1="56250" y1="97778" x2="54018" y2="97778"/>
                        <a14:backgroundMark x1="64286" y1="96000" x2="54464" y2="98667"/>
                        <a14:backgroundMark x1="4018" y1="63556" x2="4911" y2="65333"/>
                      </a14:backgroundRemoval>
                    </a14:imgEffect>
                  </a14:imgLayer>
                </a14:imgProps>
              </a:ext>
              <a:ext uri="{28A0092B-C50C-407E-A947-70E740481C1C}">
                <a14:useLocalDpi xmlns:a14="http://schemas.microsoft.com/office/drawing/2010/main" val="0"/>
              </a:ext>
            </a:extLst>
          </a:blip>
          <a:srcRect/>
          <a:stretch>
            <a:fillRect/>
          </a:stretch>
        </p:blipFill>
        <p:spPr bwMode="auto">
          <a:xfrm>
            <a:off x="6793624" y="4326674"/>
            <a:ext cx="1319672" cy="1325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2FAE1A9-EF03-4A65-89B6-9FA053F95A8A}"/>
              </a:ext>
            </a:extLst>
          </p:cNvPr>
          <p:cNvPicPr>
            <a:picLocks noChangeAspect="1"/>
          </p:cNvPicPr>
          <p:nvPr/>
        </p:nvPicPr>
        <p:blipFill>
          <a:blip r:embed="rId4"/>
          <a:stretch>
            <a:fillRect/>
          </a:stretch>
        </p:blipFill>
        <p:spPr>
          <a:xfrm>
            <a:off x="5417117" y="4370571"/>
            <a:ext cx="1319672" cy="1289979"/>
          </a:xfrm>
          <a:prstGeom prst="rect">
            <a:avLst/>
          </a:prstGeom>
        </p:spPr>
      </p:pic>
      <p:pic>
        <p:nvPicPr>
          <p:cNvPr id="6" name="Picture 6">
            <a:extLst>
              <a:ext uri="{FF2B5EF4-FFF2-40B4-BE49-F238E27FC236}">
                <a16:creationId xmlns:a16="http://schemas.microsoft.com/office/drawing/2014/main" id="{CC904875-B5EC-4443-B23A-CE15508E50A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83135" y="4409917"/>
            <a:ext cx="1229588" cy="12316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xecutive Office of Public Safety and Security | Mass.gov">
            <a:extLst>
              <a:ext uri="{FF2B5EF4-FFF2-40B4-BE49-F238E27FC236}">
                <a16:creationId xmlns:a16="http://schemas.microsoft.com/office/drawing/2014/main" id="{46F94FE5-A974-47B3-B068-4439562B42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7943" y="4326674"/>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unicipal Police Training Committee | Mass.gov">
            <a:extLst>
              <a:ext uri="{FF2B5EF4-FFF2-40B4-BE49-F238E27FC236}">
                <a16:creationId xmlns:a16="http://schemas.microsoft.com/office/drawing/2014/main" id="{FA366BA9-8E43-4C8C-A054-291CC140ED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9586" y="4002340"/>
            <a:ext cx="1974230" cy="197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932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D93F4A4-231F-EFD5-92B4-5B3F499025A6}"/>
              </a:ext>
            </a:extLst>
          </p:cNvPr>
          <p:cNvSpPr>
            <a:spLocks noGrp="1"/>
          </p:cNvSpPr>
          <p:nvPr>
            <p:ph type="title"/>
          </p:nvPr>
        </p:nvSpPr>
        <p:spPr>
          <a:xfrm>
            <a:off x="640080" y="4919662"/>
            <a:ext cx="10911840" cy="640081"/>
          </a:xfrm>
        </p:spPr>
        <p:txBody>
          <a:bodyPr vert="horz" lIns="91440" tIns="45720" rIns="91440" bIns="45720" rtlCol="0" anchor="ctr">
            <a:noAutofit/>
          </a:bodyPr>
          <a:lstStyle/>
          <a:p>
            <a:pPr algn="ctr"/>
            <a:r>
              <a:rPr lang="en-US" sz="2400">
                <a:cs typeface="Calibri Light"/>
              </a:rPr>
              <a:t>All models of AK rifles (47, 74, etc.), copies or duplicates of any caliber are prohibited.</a:t>
            </a:r>
            <a:br>
              <a:rPr lang="en-US" sz="2400">
                <a:cs typeface="Calibri Light"/>
              </a:rPr>
            </a:br>
            <a:endParaRPr lang="en-US" sz="2000"/>
          </a:p>
        </p:txBody>
      </p:sp>
      <p:pic>
        <p:nvPicPr>
          <p:cNvPr id="10" name="Picture 11" descr="Disassembling an AK 47 - YouTube">
            <a:extLst>
              <a:ext uri="{FF2B5EF4-FFF2-40B4-BE49-F238E27FC236}">
                <a16:creationId xmlns:a16="http://schemas.microsoft.com/office/drawing/2014/main" id="{217FE15B-CC56-B5EA-227C-9F3754EA69CF}"/>
              </a:ext>
            </a:extLst>
          </p:cNvPr>
          <p:cNvPicPr>
            <a:picLocks noGrp="1" noChangeAspect="1"/>
          </p:cNvPicPr>
          <p:nvPr>
            <p:ph idx="4294967295"/>
          </p:nvPr>
        </p:nvPicPr>
        <p:blipFill rotWithShape="1">
          <a:blip r:embed="rId3"/>
          <a:srcRect t="11531" r="1" b="13237"/>
          <a:stretch/>
        </p:blipFill>
        <p:spPr>
          <a:xfrm>
            <a:off x="1540192" y="641032"/>
            <a:ext cx="8789670" cy="3719651"/>
          </a:xfrm>
          <a:prstGeom prst="rect">
            <a:avLst/>
          </a:prstGeom>
          <a:ln w="19050">
            <a:noFill/>
            <a:miter lim="800000"/>
          </a:ln>
        </p:spPr>
      </p:pic>
    </p:spTree>
    <p:extLst>
      <p:ext uri="{BB962C8B-B14F-4D97-AF65-F5344CB8AC3E}">
        <p14:creationId xmlns:p14="http://schemas.microsoft.com/office/powerpoint/2010/main" val="2210843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0C537-30EE-4FD7-A064-D3229F1E4C97}"/>
              </a:ext>
            </a:extLst>
          </p:cNvPr>
          <p:cNvSpPr>
            <a:spLocks noGrp="1"/>
          </p:cNvSpPr>
          <p:nvPr>
            <p:ph type="title"/>
          </p:nvPr>
        </p:nvSpPr>
        <p:spPr>
          <a:xfrm>
            <a:off x="640080" y="4705349"/>
            <a:ext cx="10911840" cy="640081"/>
          </a:xfrm>
        </p:spPr>
        <p:txBody>
          <a:bodyPr>
            <a:noAutofit/>
          </a:bodyPr>
          <a:lstStyle/>
          <a:p>
            <a:r>
              <a:rPr lang="en-US" sz="2400" dirty="0">
                <a:cs typeface="Calibri Light"/>
              </a:rPr>
              <a:t>Colt AR-15, copies, or duplicates  of any caliber are prohibited (LEOs are permitted to purchase)</a:t>
            </a:r>
          </a:p>
        </p:txBody>
      </p:sp>
      <p:pic>
        <p:nvPicPr>
          <p:cNvPr id="3" name="Picture 3">
            <a:extLst>
              <a:ext uri="{FF2B5EF4-FFF2-40B4-BE49-F238E27FC236}">
                <a16:creationId xmlns:a16="http://schemas.microsoft.com/office/drawing/2014/main" id="{8CF3E667-1B2F-A6E3-F33A-7FB3B1CE1D32}"/>
              </a:ext>
            </a:extLst>
          </p:cNvPr>
          <p:cNvPicPr>
            <a:picLocks noChangeAspect="1"/>
          </p:cNvPicPr>
          <p:nvPr/>
        </p:nvPicPr>
        <p:blipFill rotWithShape="1">
          <a:blip r:embed="rId3"/>
          <a:srcRect r="1" b="4676"/>
          <a:stretch/>
        </p:blipFill>
        <p:spPr>
          <a:xfrm>
            <a:off x="1401127" y="468632"/>
            <a:ext cx="8800148" cy="3900764"/>
          </a:xfrm>
          <a:prstGeom prst="rect">
            <a:avLst/>
          </a:prstGeom>
          <a:ln w="19050">
            <a:noFill/>
            <a:miter lim="800000"/>
          </a:ln>
        </p:spPr>
      </p:pic>
    </p:spTree>
    <p:extLst>
      <p:ext uri="{BB962C8B-B14F-4D97-AF65-F5344CB8AC3E}">
        <p14:creationId xmlns:p14="http://schemas.microsoft.com/office/powerpoint/2010/main" val="329444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DB97-A4CD-F790-BAE9-609B3B817C44}"/>
              </a:ext>
            </a:extLst>
          </p:cNvPr>
          <p:cNvSpPr>
            <a:spLocks noGrp="1"/>
          </p:cNvSpPr>
          <p:nvPr>
            <p:ph type="title"/>
          </p:nvPr>
        </p:nvSpPr>
        <p:spPr>
          <a:xfrm>
            <a:off x="8053387" y="1018482"/>
            <a:ext cx="3322317" cy="2975876"/>
          </a:xfrm>
        </p:spPr>
        <p:txBody>
          <a:bodyPr vert="horz" lIns="91440" tIns="45720" rIns="91440" bIns="45720" rtlCol="0" anchor="b">
            <a:normAutofit/>
          </a:bodyPr>
          <a:lstStyle/>
          <a:p>
            <a:r>
              <a:rPr lang="en-US" sz="3400" kern="1200" err="1">
                <a:ea typeface="+mj-ea"/>
                <a:cs typeface="+mj-cs"/>
              </a:rPr>
              <a:t>Steyr</a:t>
            </a:r>
            <a:r>
              <a:rPr lang="en-US" sz="3400" kern="1200">
                <a:ea typeface="+mj-ea"/>
                <a:cs typeface="+mj-cs"/>
              </a:rPr>
              <a:t> AUG </a:t>
            </a:r>
            <a:r>
              <a:rPr lang="en-US" sz="3400" b="0" kern="1200">
                <a:ea typeface="+mj-ea"/>
                <a:cs typeface="+mj-cs"/>
              </a:rPr>
              <a:t>or copies or duplicates of </a:t>
            </a:r>
            <a:r>
              <a:rPr lang="en-US" sz="3400" b="0"/>
              <a:t>these </a:t>
            </a:r>
            <a:r>
              <a:rPr lang="en-US" sz="3400" b="0" kern="1200">
                <a:ea typeface="+mj-ea"/>
                <a:cs typeface="+mj-cs"/>
              </a:rPr>
              <a:t>weapons (any caliber) are prohibited. </a:t>
            </a:r>
          </a:p>
        </p:txBody>
      </p:sp>
      <p:pic>
        <p:nvPicPr>
          <p:cNvPr id="3" name="Picture 3">
            <a:extLst>
              <a:ext uri="{FF2B5EF4-FFF2-40B4-BE49-F238E27FC236}">
                <a16:creationId xmlns:a16="http://schemas.microsoft.com/office/drawing/2014/main" id="{DFA1DDCB-6350-5585-E323-635326DD22FE}"/>
              </a:ext>
            </a:extLst>
          </p:cNvPr>
          <p:cNvPicPr>
            <a:picLocks noChangeAspect="1"/>
          </p:cNvPicPr>
          <p:nvPr/>
        </p:nvPicPr>
        <p:blipFill rotWithShape="1">
          <a:blip r:embed="rId3"/>
          <a:srcRect r="349" b="1"/>
          <a:stretch/>
        </p:blipFill>
        <p:spPr>
          <a:xfrm>
            <a:off x="301946" y="691648"/>
            <a:ext cx="7540092" cy="4251827"/>
          </a:xfrm>
          <a:prstGeom prst="rect">
            <a:avLst/>
          </a:prstGeom>
        </p:spPr>
      </p:pic>
    </p:spTree>
    <p:extLst>
      <p:ext uri="{BB962C8B-B14F-4D97-AF65-F5344CB8AC3E}">
        <p14:creationId xmlns:p14="http://schemas.microsoft.com/office/powerpoint/2010/main" val="187461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A316-8357-DAE4-0A16-FCA6A0FBB569}"/>
              </a:ext>
            </a:extLst>
          </p:cNvPr>
          <p:cNvSpPr>
            <a:spLocks noGrp="1"/>
          </p:cNvSpPr>
          <p:nvPr>
            <p:ph type="title"/>
          </p:nvPr>
        </p:nvSpPr>
        <p:spPr>
          <a:xfrm>
            <a:off x="7216374" y="758093"/>
            <a:ext cx="4605340" cy="1531815"/>
          </a:xfrm>
        </p:spPr>
        <p:txBody>
          <a:bodyPr vert="horz" lIns="91440" tIns="45720" rIns="91440" bIns="45720" rtlCol="0" anchor="b">
            <a:normAutofit/>
          </a:bodyPr>
          <a:lstStyle/>
          <a:p>
            <a:pPr algn="l"/>
            <a:r>
              <a:rPr lang="en-US" sz="2400"/>
              <a:t>Revolving cylinder shotguns </a:t>
            </a:r>
            <a:r>
              <a:rPr lang="en-US" sz="2400" b="0"/>
              <a:t>such as, or similar to, the Streetsweeper 12 Gauge are prohibited (copies or duplicates in any gauge or caliber)</a:t>
            </a:r>
          </a:p>
        </p:txBody>
      </p:sp>
      <p:pic>
        <p:nvPicPr>
          <p:cNvPr id="3" name="Picture 3">
            <a:extLst>
              <a:ext uri="{FF2B5EF4-FFF2-40B4-BE49-F238E27FC236}">
                <a16:creationId xmlns:a16="http://schemas.microsoft.com/office/drawing/2014/main" id="{270D4ED7-6506-9739-7B85-52D026A84C01}"/>
              </a:ext>
            </a:extLst>
          </p:cNvPr>
          <p:cNvPicPr>
            <a:picLocks noChangeAspect="1"/>
          </p:cNvPicPr>
          <p:nvPr/>
        </p:nvPicPr>
        <p:blipFill>
          <a:blip r:embed="rId3">
            <a:alphaModFix/>
          </a:blip>
          <a:stretch>
            <a:fillRect/>
          </a:stretch>
        </p:blipFill>
        <p:spPr>
          <a:xfrm>
            <a:off x="765227" y="1385981"/>
            <a:ext cx="5917401" cy="1390589"/>
          </a:xfrm>
          <a:prstGeom prst="rect">
            <a:avLst/>
          </a:prstGeom>
        </p:spPr>
      </p:pic>
      <p:pic>
        <p:nvPicPr>
          <p:cNvPr id="5" name="Picture 5">
            <a:extLst>
              <a:ext uri="{FF2B5EF4-FFF2-40B4-BE49-F238E27FC236}">
                <a16:creationId xmlns:a16="http://schemas.microsoft.com/office/drawing/2014/main" id="{E42E8B02-B93A-C145-F196-A08F6E58DB48}"/>
              </a:ext>
            </a:extLst>
          </p:cNvPr>
          <p:cNvPicPr>
            <a:picLocks noChangeAspect="1"/>
          </p:cNvPicPr>
          <p:nvPr/>
        </p:nvPicPr>
        <p:blipFill>
          <a:blip r:embed="rId4"/>
          <a:stretch>
            <a:fillRect/>
          </a:stretch>
        </p:blipFill>
        <p:spPr>
          <a:xfrm>
            <a:off x="727874" y="3294863"/>
            <a:ext cx="5917401" cy="1923155"/>
          </a:xfrm>
          <a:prstGeom prst="rect">
            <a:avLst/>
          </a:prstGeom>
        </p:spPr>
      </p:pic>
    </p:spTree>
    <p:extLst>
      <p:ext uri="{BB962C8B-B14F-4D97-AF65-F5344CB8AC3E}">
        <p14:creationId xmlns:p14="http://schemas.microsoft.com/office/powerpoint/2010/main" val="3186382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D32F3-BA15-CB8C-B2C2-E55F63497758}"/>
              </a:ext>
            </a:extLst>
          </p:cNvPr>
          <p:cNvSpPr>
            <a:spLocks noGrp="1"/>
          </p:cNvSpPr>
          <p:nvPr>
            <p:ph idx="1"/>
          </p:nvPr>
        </p:nvSpPr>
        <p:spPr>
          <a:xfrm>
            <a:off x="262780" y="381633"/>
            <a:ext cx="10515600" cy="4732338"/>
          </a:xfrm>
        </p:spPr>
        <p:txBody>
          <a:bodyPr vert="horz" lIns="91440" tIns="45720" rIns="91440" bIns="45720" rtlCol="0" anchor="t">
            <a:normAutofit/>
          </a:bodyPr>
          <a:lstStyle/>
          <a:p>
            <a:pPr marL="0" lvl="1" indent="0">
              <a:spcAft>
                <a:spcPts val="1200"/>
              </a:spcAft>
              <a:buNone/>
            </a:pPr>
            <a:r>
              <a:rPr lang="en-US" sz="2800">
                <a:ea typeface="+mn-lt"/>
                <a:cs typeface="+mn-lt"/>
              </a:rPr>
              <a:t>  Also, a weapon was deemed to be an Assault weapon if it was found to possess a combination of key features outlined in </a:t>
            </a:r>
            <a:r>
              <a:rPr lang="en-US" sz="3200">
                <a:ea typeface="+mn-lt"/>
                <a:cs typeface="+mn-lt"/>
              </a:rPr>
              <a:t> 18 U.S.C. Chapter 121 AW Feature test:</a:t>
            </a:r>
          </a:p>
          <a:p>
            <a:pPr marL="0" lvl="1" indent="0">
              <a:lnSpc>
                <a:spcPct val="150000"/>
              </a:lnSpc>
              <a:spcAft>
                <a:spcPts val="1200"/>
              </a:spcAft>
              <a:buNone/>
            </a:pPr>
            <a:r>
              <a:rPr lang="en-US" sz="2800" u="sng">
                <a:ea typeface="+mn-lt"/>
                <a:cs typeface="+mn-lt"/>
              </a:rPr>
              <a:t>(1) AW Feature test (for rifle)</a:t>
            </a:r>
            <a:r>
              <a:rPr lang="en-US" sz="2800">
                <a:ea typeface="+mn-lt"/>
                <a:cs typeface="+mn-lt"/>
              </a:rPr>
              <a:t>	</a:t>
            </a:r>
          </a:p>
          <a:p>
            <a:pPr marL="457200" lvl="2" indent="0">
              <a:lnSpc>
                <a:spcPct val="150000"/>
              </a:lnSpc>
              <a:spcAft>
                <a:spcPts val="1200"/>
              </a:spcAft>
              <a:buNone/>
            </a:pPr>
            <a:r>
              <a:rPr lang="en-US" sz="2400">
                <a:ea typeface="+mn-lt"/>
                <a:cs typeface="+mn-lt"/>
              </a:rPr>
              <a:t>A semiautomatic rifle manufactured after Sept 13, 1994  that has an ability to accept a </a:t>
            </a:r>
            <a:r>
              <a:rPr lang="en-US" sz="2400" u="sng">
                <a:ea typeface="+mn-lt"/>
                <a:cs typeface="+mn-lt"/>
              </a:rPr>
              <a:t>detachable magazine</a:t>
            </a:r>
            <a:r>
              <a:rPr lang="en-US" sz="2400">
                <a:ea typeface="+mn-lt"/>
                <a:cs typeface="+mn-lt"/>
              </a:rPr>
              <a:t> </a:t>
            </a:r>
            <a:r>
              <a:rPr lang="en-US" sz="2400" b="1">
                <a:ea typeface="+mn-lt"/>
                <a:cs typeface="+mn-lt"/>
              </a:rPr>
              <a:t>AND</a:t>
            </a:r>
            <a:r>
              <a:rPr lang="en-US" sz="2400">
                <a:ea typeface="+mn-lt"/>
                <a:cs typeface="+mn-lt"/>
              </a:rPr>
              <a:t> has at least of </a:t>
            </a:r>
            <a:r>
              <a:rPr lang="en-US" sz="2400">
                <a:solidFill>
                  <a:srgbClr val="FF0000"/>
                </a:solidFill>
                <a:ea typeface="+mn-lt"/>
                <a:cs typeface="+mn-lt"/>
              </a:rPr>
              <a:t>two (2) </a:t>
            </a:r>
            <a:r>
              <a:rPr lang="en-US" sz="2400">
                <a:ea typeface="+mn-lt"/>
                <a:cs typeface="+mn-lt"/>
              </a:rPr>
              <a:t>of the following five (5) features is prohibited:</a:t>
            </a:r>
            <a:endParaRPr lang="en-US" sz="2400">
              <a:cs typeface="Calibri"/>
            </a:endParaRPr>
          </a:p>
        </p:txBody>
      </p:sp>
      <p:sp>
        <p:nvSpPr>
          <p:cNvPr id="6" name="TextBox 5">
            <a:extLst>
              <a:ext uri="{FF2B5EF4-FFF2-40B4-BE49-F238E27FC236}">
                <a16:creationId xmlns:a16="http://schemas.microsoft.com/office/drawing/2014/main" id="{E5C168D0-EB4E-F9BF-D808-CBCB6D14CCF8}"/>
              </a:ext>
            </a:extLst>
          </p:cNvPr>
          <p:cNvSpPr txBox="1"/>
          <p:nvPr/>
        </p:nvSpPr>
        <p:spPr>
          <a:xfrm>
            <a:off x="1075478" y="4873089"/>
            <a:ext cx="4445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a:t>
            </a:r>
          </a:p>
        </p:txBody>
      </p:sp>
    </p:spTree>
    <p:extLst>
      <p:ext uri="{BB962C8B-B14F-4D97-AF65-F5344CB8AC3E}">
        <p14:creationId xmlns:p14="http://schemas.microsoft.com/office/powerpoint/2010/main" val="374888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D32F3-BA15-CB8C-B2C2-E55F63497758}"/>
              </a:ext>
            </a:extLst>
          </p:cNvPr>
          <p:cNvSpPr>
            <a:spLocks noGrp="1"/>
          </p:cNvSpPr>
          <p:nvPr>
            <p:ph idx="1"/>
          </p:nvPr>
        </p:nvSpPr>
        <p:spPr>
          <a:xfrm>
            <a:off x="838200" y="491048"/>
            <a:ext cx="10515600" cy="4732338"/>
          </a:xfrm>
        </p:spPr>
        <p:txBody>
          <a:bodyPr vert="horz" lIns="91440" tIns="45720" rIns="91440" bIns="45720" rtlCol="0" anchor="t">
            <a:normAutofit/>
          </a:bodyPr>
          <a:lstStyle/>
          <a:p>
            <a:pPr marL="514350" lvl="1" indent="-514350">
              <a:buFont typeface="+mj-lt"/>
              <a:buAutoNum type="arabicPeriod"/>
            </a:pPr>
            <a:endParaRPr lang="en-US" sz="2800" b="1">
              <a:ea typeface="+mn-lt"/>
              <a:cs typeface="+mn-lt"/>
            </a:endParaRPr>
          </a:p>
          <a:p>
            <a:pPr marL="514350" lvl="1" indent="-514350">
              <a:buFont typeface="+mj-lt"/>
              <a:buAutoNum type="arabicPeriod"/>
            </a:pPr>
            <a:r>
              <a:rPr lang="en-US" sz="2800" b="1">
                <a:ea typeface="+mn-lt"/>
                <a:cs typeface="+mn-lt"/>
              </a:rPr>
              <a:t>A folding stock or Telescoping stock;</a:t>
            </a:r>
            <a:br>
              <a:rPr lang="en-US" sz="2800">
                <a:ea typeface="+mn-lt"/>
                <a:cs typeface="+mn-lt"/>
              </a:rPr>
            </a:br>
            <a:br>
              <a:rPr lang="en-US">
                <a:ea typeface="+mn-lt"/>
                <a:cs typeface="+mn-lt"/>
              </a:rPr>
            </a:br>
            <a:endParaRPr lang="en-US">
              <a:ea typeface="+mn-lt"/>
              <a:cs typeface="+mn-lt"/>
            </a:endParaRPr>
          </a:p>
        </p:txBody>
      </p:sp>
      <p:pic>
        <p:nvPicPr>
          <p:cNvPr id="4" name="Picture 4" descr="Image result for folding stock">
            <a:extLst>
              <a:ext uri="{FF2B5EF4-FFF2-40B4-BE49-F238E27FC236}">
                <a16:creationId xmlns:a16="http://schemas.microsoft.com/office/drawing/2014/main" id="{BF0968FE-0C29-4479-82B5-B9EB1688F8F0}"/>
              </a:ext>
            </a:extLst>
          </p:cNvPr>
          <p:cNvPicPr>
            <a:picLocks noChangeAspect="1"/>
          </p:cNvPicPr>
          <p:nvPr/>
        </p:nvPicPr>
        <p:blipFill>
          <a:blip r:embed="rId3"/>
          <a:stretch>
            <a:fillRect/>
          </a:stretch>
        </p:blipFill>
        <p:spPr>
          <a:xfrm>
            <a:off x="1100142" y="2262188"/>
            <a:ext cx="4143375" cy="2562225"/>
          </a:xfrm>
          <a:prstGeom prst="rect">
            <a:avLst/>
          </a:prstGeom>
        </p:spPr>
      </p:pic>
      <p:pic>
        <p:nvPicPr>
          <p:cNvPr id="5" name="Picture 5">
            <a:extLst>
              <a:ext uri="{FF2B5EF4-FFF2-40B4-BE49-F238E27FC236}">
                <a16:creationId xmlns:a16="http://schemas.microsoft.com/office/drawing/2014/main" id="{03EF1E20-1002-46BE-A206-F958ABFCF9EA}"/>
              </a:ext>
            </a:extLst>
          </p:cNvPr>
          <p:cNvPicPr>
            <a:picLocks noChangeAspect="1"/>
          </p:cNvPicPr>
          <p:nvPr/>
        </p:nvPicPr>
        <p:blipFill>
          <a:blip r:embed="rId4"/>
          <a:stretch>
            <a:fillRect/>
          </a:stretch>
        </p:blipFill>
        <p:spPr>
          <a:xfrm>
            <a:off x="6591296" y="2286699"/>
            <a:ext cx="3886200" cy="2592229"/>
          </a:xfrm>
          <a:prstGeom prst="rect">
            <a:avLst/>
          </a:prstGeom>
        </p:spPr>
      </p:pic>
      <p:sp>
        <p:nvSpPr>
          <p:cNvPr id="6" name="TextBox 5">
            <a:extLst>
              <a:ext uri="{FF2B5EF4-FFF2-40B4-BE49-F238E27FC236}">
                <a16:creationId xmlns:a16="http://schemas.microsoft.com/office/drawing/2014/main" id="{E5C168D0-EB4E-F9BF-D808-CBCB6D14CCF8}"/>
              </a:ext>
            </a:extLst>
          </p:cNvPr>
          <p:cNvSpPr txBox="1"/>
          <p:nvPr/>
        </p:nvSpPr>
        <p:spPr>
          <a:xfrm>
            <a:off x="1075478" y="4873089"/>
            <a:ext cx="44451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Folding stock shown in folded configuration </a:t>
            </a:r>
          </a:p>
        </p:txBody>
      </p:sp>
      <p:sp>
        <p:nvSpPr>
          <p:cNvPr id="7" name="TextBox 6">
            <a:extLst>
              <a:ext uri="{FF2B5EF4-FFF2-40B4-BE49-F238E27FC236}">
                <a16:creationId xmlns:a16="http://schemas.microsoft.com/office/drawing/2014/main" id="{CE637A57-F075-44B8-7EFD-5F75EBB01B16}"/>
              </a:ext>
            </a:extLst>
          </p:cNvPr>
          <p:cNvSpPr txBox="1"/>
          <p:nvPr/>
        </p:nvSpPr>
        <p:spPr>
          <a:xfrm>
            <a:off x="5757857" y="4873089"/>
            <a:ext cx="61007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Telescoping stock depicted open and not attached to receiver</a:t>
            </a:r>
          </a:p>
        </p:txBody>
      </p:sp>
    </p:spTree>
    <p:extLst>
      <p:ext uri="{BB962C8B-B14F-4D97-AF65-F5344CB8AC3E}">
        <p14:creationId xmlns:p14="http://schemas.microsoft.com/office/powerpoint/2010/main" val="1477768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D32F3-BA15-CB8C-B2C2-E55F63497758}"/>
              </a:ext>
            </a:extLst>
          </p:cNvPr>
          <p:cNvSpPr>
            <a:spLocks noGrp="1"/>
          </p:cNvSpPr>
          <p:nvPr>
            <p:ph idx="1"/>
          </p:nvPr>
        </p:nvSpPr>
        <p:spPr>
          <a:xfrm>
            <a:off x="528639" y="676786"/>
            <a:ext cx="4443411" cy="3966652"/>
          </a:xfrm>
        </p:spPr>
        <p:txBody>
          <a:bodyPr vert="horz" lIns="91440" tIns="45720" rIns="91440" bIns="45720" rtlCol="0" anchor="t">
            <a:normAutofit/>
          </a:bodyPr>
          <a:lstStyle/>
          <a:p>
            <a:pPr marL="514350" lvl="1" indent="-514350">
              <a:buFont typeface="+mj-lt"/>
              <a:buAutoNum type="arabicPeriod" startAt="2"/>
            </a:pPr>
            <a:endParaRPr lang="en-US" sz="2800" b="1"/>
          </a:p>
          <a:p>
            <a:pPr marL="514350" lvl="1" indent="-514350">
              <a:buFont typeface="+mj-lt"/>
              <a:buAutoNum type="arabicPeriod" startAt="2"/>
            </a:pPr>
            <a:endParaRPr lang="en-US" sz="2800" b="1"/>
          </a:p>
          <a:p>
            <a:pPr marL="514350" lvl="1" indent="-514350">
              <a:buFont typeface="+mj-lt"/>
              <a:buAutoNum type="arabicPeriod" startAt="2"/>
            </a:pPr>
            <a:endParaRPr lang="en-US" sz="2800" b="1"/>
          </a:p>
          <a:p>
            <a:pPr marL="514350" lvl="1" indent="-514350">
              <a:buFont typeface="+mj-lt"/>
              <a:buAutoNum type="arabicPeriod" startAt="2"/>
            </a:pPr>
            <a:r>
              <a:rPr lang="en-US" sz="2800" b="1"/>
              <a:t>A pistol grip that protrudes conspicuously beneath the action of the weapon</a:t>
            </a:r>
            <a:endParaRPr lang="en-US">
              <a:ea typeface="+mn-lt"/>
              <a:cs typeface="+mn-lt"/>
            </a:endParaRPr>
          </a:p>
        </p:txBody>
      </p:sp>
      <p:pic>
        <p:nvPicPr>
          <p:cNvPr id="8" name="Picture 5">
            <a:extLst>
              <a:ext uri="{FF2B5EF4-FFF2-40B4-BE49-F238E27FC236}">
                <a16:creationId xmlns:a16="http://schemas.microsoft.com/office/drawing/2014/main" id="{49AA788F-DB9D-41EB-A857-9503DEB2B891}"/>
              </a:ext>
            </a:extLst>
          </p:cNvPr>
          <p:cNvPicPr>
            <a:picLocks noChangeAspect="1"/>
          </p:cNvPicPr>
          <p:nvPr/>
        </p:nvPicPr>
        <p:blipFill rotWithShape="1">
          <a:blip r:embed="rId3"/>
          <a:srcRect r="15627" b="-1"/>
          <a:stretch/>
        </p:blipFill>
        <p:spPr>
          <a:xfrm>
            <a:off x="5712627" y="548198"/>
            <a:ext cx="5981685" cy="4732339"/>
          </a:xfrm>
          <a:prstGeom prst="rect">
            <a:avLst/>
          </a:prstGeom>
        </p:spPr>
      </p:pic>
      <p:sp>
        <p:nvSpPr>
          <p:cNvPr id="2" name="Oval 1">
            <a:extLst>
              <a:ext uri="{FF2B5EF4-FFF2-40B4-BE49-F238E27FC236}">
                <a16:creationId xmlns:a16="http://schemas.microsoft.com/office/drawing/2014/main" id="{24057165-DA00-4C7B-AADE-9BAEAA76B841}"/>
              </a:ext>
            </a:extLst>
          </p:cNvPr>
          <p:cNvSpPr/>
          <p:nvPr/>
        </p:nvSpPr>
        <p:spPr>
          <a:xfrm>
            <a:off x="7562851" y="2128838"/>
            <a:ext cx="3238500" cy="301466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68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 15 Bayonet Lug | Brownells">
            <a:extLst>
              <a:ext uri="{FF2B5EF4-FFF2-40B4-BE49-F238E27FC236}">
                <a16:creationId xmlns:a16="http://schemas.microsoft.com/office/drawing/2014/main" id="{3239A480-A5F3-48E4-B655-652A4B73562D}"/>
              </a:ext>
            </a:extLst>
          </p:cNvPr>
          <p:cNvPicPr>
            <a:picLocks noChangeAspect="1"/>
          </p:cNvPicPr>
          <p:nvPr/>
        </p:nvPicPr>
        <p:blipFill>
          <a:blip r:embed="rId3"/>
          <a:stretch>
            <a:fillRect/>
          </a:stretch>
        </p:blipFill>
        <p:spPr>
          <a:xfrm>
            <a:off x="3886200" y="438407"/>
            <a:ext cx="4928830" cy="4928830"/>
          </a:xfrm>
          <a:prstGeom prst="rect">
            <a:avLst/>
          </a:prstGeom>
        </p:spPr>
      </p:pic>
      <p:sp>
        <p:nvSpPr>
          <p:cNvPr id="3" name="Content Placeholder 2">
            <a:extLst>
              <a:ext uri="{FF2B5EF4-FFF2-40B4-BE49-F238E27FC236}">
                <a16:creationId xmlns:a16="http://schemas.microsoft.com/office/drawing/2014/main" id="{30AD32F3-BA15-CB8C-B2C2-E55F63497758}"/>
              </a:ext>
            </a:extLst>
          </p:cNvPr>
          <p:cNvSpPr>
            <a:spLocks noGrp="1"/>
          </p:cNvSpPr>
          <p:nvPr>
            <p:ph idx="1"/>
          </p:nvPr>
        </p:nvSpPr>
        <p:spPr>
          <a:xfrm>
            <a:off x="528639" y="676786"/>
            <a:ext cx="4443411" cy="3966652"/>
          </a:xfrm>
        </p:spPr>
        <p:txBody>
          <a:bodyPr vert="horz" lIns="91440" tIns="45720" rIns="91440" bIns="45720" rtlCol="0" anchor="t">
            <a:normAutofit/>
          </a:bodyPr>
          <a:lstStyle/>
          <a:p>
            <a:pPr marL="514350" lvl="1" indent="-514350">
              <a:buFont typeface="+mj-lt"/>
              <a:buAutoNum type="arabicPeriod" startAt="3"/>
            </a:pPr>
            <a:endParaRPr lang="en-US" sz="2800" b="1"/>
          </a:p>
          <a:p>
            <a:pPr marL="514350" lvl="1" indent="-514350">
              <a:buFont typeface="+mj-lt"/>
              <a:buAutoNum type="arabicPeriod" startAt="3"/>
            </a:pPr>
            <a:endParaRPr lang="en-US" sz="2800" b="1"/>
          </a:p>
          <a:p>
            <a:pPr marL="514350" lvl="1" indent="-514350">
              <a:buFont typeface="+mj-lt"/>
              <a:buAutoNum type="arabicPeriod" startAt="3"/>
            </a:pPr>
            <a:endParaRPr lang="en-US" sz="2800" b="1"/>
          </a:p>
          <a:p>
            <a:pPr marL="514350" lvl="1" indent="-514350">
              <a:buFont typeface="+mj-lt"/>
              <a:buAutoNum type="arabicPeriod" startAt="3"/>
            </a:pPr>
            <a:endParaRPr lang="en-US" sz="2800" b="1"/>
          </a:p>
          <a:p>
            <a:pPr marL="514350" lvl="1" indent="-514350">
              <a:buFont typeface="+mj-lt"/>
              <a:buAutoNum type="arabicPeriod" startAt="3"/>
            </a:pPr>
            <a:endParaRPr lang="en-US" sz="2800" b="1"/>
          </a:p>
          <a:p>
            <a:pPr marL="514350" lvl="1" indent="-514350">
              <a:buFont typeface="+mj-lt"/>
              <a:buAutoNum type="arabicPeriod" startAt="3"/>
            </a:pPr>
            <a:r>
              <a:rPr lang="en-US" sz="2800" b="1"/>
              <a:t>A bayonet mount</a:t>
            </a:r>
            <a:endParaRPr lang="en-US">
              <a:ea typeface="+mn-lt"/>
              <a:cs typeface="+mn-lt"/>
            </a:endParaRPr>
          </a:p>
        </p:txBody>
      </p:sp>
      <p:cxnSp>
        <p:nvCxnSpPr>
          <p:cNvPr id="6" name="Straight Arrow Connector 5">
            <a:extLst>
              <a:ext uri="{FF2B5EF4-FFF2-40B4-BE49-F238E27FC236}">
                <a16:creationId xmlns:a16="http://schemas.microsoft.com/office/drawing/2014/main" id="{BC621444-0E24-45D1-9010-A5E8F507B0B0}"/>
              </a:ext>
            </a:extLst>
          </p:cNvPr>
          <p:cNvCxnSpPr>
            <a:cxnSpLocks/>
          </p:cNvCxnSpPr>
          <p:nvPr/>
        </p:nvCxnSpPr>
        <p:spPr>
          <a:xfrm flipH="1">
            <a:off x="7629525" y="3071813"/>
            <a:ext cx="1343025" cy="15716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35F48E-7431-4365-A3C2-E825578E3336}"/>
              </a:ext>
            </a:extLst>
          </p:cNvPr>
          <p:cNvSpPr txBox="1"/>
          <p:nvPr/>
        </p:nvSpPr>
        <p:spPr>
          <a:xfrm>
            <a:off x="7834311" y="2336946"/>
            <a:ext cx="40957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 stud or lug is designed to accept and lock in a bayonet or fixed-blade knife.</a:t>
            </a:r>
          </a:p>
        </p:txBody>
      </p:sp>
    </p:spTree>
    <p:extLst>
      <p:ext uri="{BB962C8B-B14F-4D97-AF65-F5344CB8AC3E}">
        <p14:creationId xmlns:p14="http://schemas.microsoft.com/office/powerpoint/2010/main" val="1819323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D32F3-BA15-CB8C-B2C2-E55F63497758}"/>
              </a:ext>
            </a:extLst>
          </p:cNvPr>
          <p:cNvSpPr>
            <a:spLocks noGrp="1"/>
          </p:cNvSpPr>
          <p:nvPr>
            <p:ph idx="1"/>
          </p:nvPr>
        </p:nvSpPr>
        <p:spPr>
          <a:xfrm>
            <a:off x="528639" y="676786"/>
            <a:ext cx="4443411" cy="3966652"/>
          </a:xfrm>
        </p:spPr>
        <p:txBody>
          <a:bodyPr vert="horz" lIns="91440" tIns="45720" rIns="91440" bIns="45720" rtlCol="0" anchor="t">
            <a:normAutofit/>
          </a:bodyPr>
          <a:lstStyle/>
          <a:p>
            <a:pPr marL="514350" indent="-514350">
              <a:buFont typeface="+mj-lt"/>
              <a:buAutoNum type="arabicPeriod" startAt="4"/>
            </a:pPr>
            <a:endParaRPr lang="en-US" sz="2800" b="1">
              <a:cs typeface="Calibri"/>
            </a:endParaRPr>
          </a:p>
          <a:p>
            <a:pPr marL="514350" indent="-514350">
              <a:buFont typeface="+mj-lt"/>
              <a:buAutoNum type="arabicPeriod" startAt="4"/>
            </a:pPr>
            <a:endParaRPr lang="en-US" b="1">
              <a:cs typeface="Calibri"/>
            </a:endParaRPr>
          </a:p>
          <a:p>
            <a:pPr marL="514350" indent="-514350">
              <a:buFont typeface="+mj-lt"/>
              <a:buAutoNum type="arabicPeriod" startAt="4"/>
            </a:pPr>
            <a:endParaRPr lang="en-US" sz="2800" b="1">
              <a:cs typeface="Calibri"/>
            </a:endParaRPr>
          </a:p>
          <a:p>
            <a:pPr marL="514350" indent="-514350">
              <a:buFont typeface="+mj-lt"/>
              <a:buAutoNum type="arabicPeriod" startAt="4"/>
            </a:pPr>
            <a:endParaRPr lang="en-US" b="1">
              <a:cs typeface="Calibri"/>
            </a:endParaRPr>
          </a:p>
          <a:p>
            <a:pPr marL="514350" indent="-514350">
              <a:buFont typeface="+mj-lt"/>
              <a:buAutoNum type="arabicPeriod" startAt="4"/>
            </a:pPr>
            <a:r>
              <a:rPr lang="en-US" sz="2800" b="1">
                <a:cs typeface="Calibri"/>
              </a:rPr>
              <a:t>A flash suppressor or threaded barrel designed to accommodate a flash suppressor.</a:t>
            </a:r>
            <a:endParaRPr lang="en-US" sz="3200" b="1"/>
          </a:p>
        </p:txBody>
      </p:sp>
      <p:pic>
        <p:nvPicPr>
          <p:cNvPr id="7" name="Picture 7">
            <a:extLst>
              <a:ext uri="{FF2B5EF4-FFF2-40B4-BE49-F238E27FC236}">
                <a16:creationId xmlns:a16="http://schemas.microsoft.com/office/drawing/2014/main" id="{FED391C3-5991-48D0-AC96-6B8CC396FC46}"/>
              </a:ext>
            </a:extLst>
          </p:cNvPr>
          <p:cNvPicPr>
            <a:picLocks noChangeAspect="1"/>
          </p:cNvPicPr>
          <p:nvPr/>
        </p:nvPicPr>
        <p:blipFill>
          <a:blip r:embed="rId3"/>
          <a:stretch>
            <a:fillRect/>
          </a:stretch>
        </p:blipFill>
        <p:spPr>
          <a:xfrm>
            <a:off x="5238982" y="363227"/>
            <a:ext cx="2743200" cy="2743200"/>
          </a:xfrm>
          <a:prstGeom prst="rect">
            <a:avLst/>
          </a:prstGeom>
        </p:spPr>
      </p:pic>
      <p:pic>
        <p:nvPicPr>
          <p:cNvPr id="8" name="Picture 5" descr="Image result for a2 flash suppressor">
            <a:extLst>
              <a:ext uri="{FF2B5EF4-FFF2-40B4-BE49-F238E27FC236}">
                <a16:creationId xmlns:a16="http://schemas.microsoft.com/office/drawing/2014/main" id="{E2419D14-D4D9-417A-948E-87E2D102DAB8}"/>
              </a:ext>
            </a:extLst>
          </p:cNvPr>
          <p:cNvPicPr>
            <a:picLocks noChangeAspect="1"/>
          </p:cNvPicPr>
          <p:nvPr/>
        </p:nvPicPr>
        <p:blipFill rotWithShape="1">
          <a:blip r:embed="rId4"/>
          <a:srcRect t="15513" r="-2" b="10229"/>
          <a:stretch/>
        </p:blipFill>
        <p:spPr>
          <a:xfrm>
            <a:off x="8614272" y="755735"/>
            <a:ext cx="3442803" cy="1958184"/>
          </a:xfrm>
          <a:prstGeom prst="rect">
            <a:avLst/>
          </a:prstGeom>
        </p:spPr>
      </p:pic>
      <p:pic>
        <p:nvPicPr>
          <p:cNvPr id="10" name="Picture 4" descr="Image result for a2 flash suppressor">
            <a:extLst>
              <a:ext uri="{FF2B5EF4-FFF2-40B4-BE49-F238E27FC236}">
                <a16:creationId xmlns:a16="http://schemas.microsoft.com/office/drawing/2014/main" id="{BA908439-B174-4A41-879E-F3D97C770BC0}"/>
              </a:ext>
            </a:extLst>
          </p:cNvPr>
          <p:cNvPicPr>
            <a:picLocks noChangeAspect="1"/>
          </p:cNvPicPr>
          <p:nvPr/>
        </p:nvPicPr>
        <p:blipFill rotWithShape="1">
          <a:blip r:embed="rId5"/>
          <a:srcRect r="1519" b="-2"/>
          <a:stretch/>
        </p:blipFill>
        <p:spPr>
          <a:xfrm>
            <a:off x="6769986" y="3106427"/>
            <a:ext cx="3447288" cy="1956816"/>
          </a:xfrm>
          <a:prstGeom prst="rect">
            <a:avLst/>
          </a:prstGeom>
        </p:spPr>
      </p:pic>
    </p:spTree>
    <p:extLst>
      <p:ext uri="{BB962C8B-B14F-4D97-AF65-F5344CB8AC3E}">
        <p14:creationId xmlns:p14="http://schemas.microsoft.com/office/powerpoint/2010/main" val="4051788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D32F3-BA15-CB8C-B2C2-E55F63497758}"/>
              </a:ext>
            </a:extLst>
          </p:cNvPr>
          <p:cNvSpPr>
            <a:spLocks noGrp="1"/>
          </p:cNvSpPr>
          <p:nvPr>
            <p:ph idx="1"/>
          </p:nvPr>
        </p:nvSpPr>
        <p:spPr>
          <a:xfrm>
            <a:off x="528639" y="886690"/>
            <a:ext cx="4443411" cy="3756747"/>
          </a:xfrm>
        </p:spPr>
        <p:txBody>
          <a:bodyPr vert="horz" lIns="91440" tIns="45720" rIns="91440" bIns="45720" rtlCol="0" anchor="t">
            <a:normAutofit lnSpcReduction="10000"/>
          </a:bodyPr>
          <a:lstStyle/>
          <a:p>
            <a:pPr marL="514350" indent="-514350">
              <a:buFont typeface="+mj-lt"/>
              <a:buAutoNum type="arabicPeriod" startAt="5"/>
            </a:pPr>
            <a:endParaRPr lang="en-US" sz="2800" b="1">
              <a:cs typeface="Calibri"/>
            </a:endParaRPr>
          </a:p>
          <a:p>
            <a:pPr marL="514350" indent="-514350">
              <a:buFont typeface="+mj-lt"/>
              <a:buAutoNum type="arabicPeriod" startAt="5"/>
            </a:pPr>
            <a:endParaRPr lang="en-US" b="1">
              <a:cs typeface="Calibri"/>
            </a:endParaRPr>
          </a:p>
          <a:p>
            <a:pPr marL="514350" indent="-514350">
              <a:buFont typeface="+mj-lt"/>
              <a:buAutoNum type="arabicPeriod" startAt="5"/>
            </a:pPr>
            <a:endParaRPr lang="en-US" sz="2800" b="1">
              <a:cs typeface="Calibri"/>
            </a:endParaRPr>
          </a:p>
          <a:p>
            <a:pPr marL="514350" indent="-514350">
              <a:buFont typeface="+mj-lt"/>
              <a:buAutoNum type="arabicPeriod" startAt="5"/>
            </a:pPr>
            <a:endParaRPr lang="en-US" b="1">
              <a:cs typeface="Calibri"/>
            </a:endParaRPr>
          </a:p>
          <a:p>
            <a:pPr marL="514350" indent="-514350">
              <a:buFont typeface="+mj-lt"/>
              <a:buAutoNum type="arabicPeriod" startAt="5"/>
            </a:pPr>
            <a:endParaRPr lang="en-US" sz="2800" b="1">
              <a:cs typeface="Calibri"/>
            </a:endParaRPr>
          </a:p>
          <a:p>
            <a:pPr marL="514350" indent="-514350">
              <a:buFont typeface="+mj-lt"/>
              <a:buAutoNum type="arabicPeriod" startAt="5"/>
            </a:pPr>
            <a:endParaRPr lang="en-US" b="1">
              <a:cs typeface="Calibri"/>
            </a:endParaRPr>
          </a:p>
          <a:p>
            <a:pPr marL="514350" indent="-514350">
              <a:buFont typeface="+mj-lt"/>
              <a:buAutoNum type="arabicPeriod" startAt="5"/>
            </a:pPr>
            <a:endParaRPr lang="en-US" sz="2800" b="1">
              <a:cs typeface="Calibri"/>
            </a:endParaRPr>
          </a:p>
          <a:p>
            <a:pPr marL="514350" indent="-514350">
              <a:buFont typeface="+mj-lt"/>
              <a:buAutoNum type="arabicPeriod" startAt="5"/>
            </a:pPr>
            <a:r>
              <a:rPr lang="en-US" sz="2800" b="1">
                <a:cs typeface="Calibri"/>
              </a:rPr>
              <a:t>Grenade launcher</a:t>
            </a:r>
            <a:endParaRPr lang="en-US" sz="3200" b="1"/>
          </a:p>
        </p:txBody>
      </p:sp>
      <p:pic>
        <p:nvPicPr>
          <p:cNvPr id="6" name="Picture 4">
            <a:extLst>
              <a:ext uri="{FF2B5EF4-FFF2-40B4-BE49-F238E27FC236}">
                <a16:creationId xmlns:a16="http://schemas.microsoft.com/office/drawing/2014/main" id="{48C30A21-22C6-48B3-A510-6FB4DD9D39D1}"/>
              </a:ext>
            </a:extLst>
          </p:cNvPr>
          <p:cNvPicPr>
            <a:picLocks noChangeAspect="1"/>
          </p:cNvPicPr>
          <p:nvPr/>
        </p:nvPicPr>
        <p:blipFill>
          <a:blip r:embed="rId3"/>
          <a:stretch>
            <a:fillRect/>
          </a:stretch>
        </p:blipFill>
        <p:spPr>
          <a:xfrm>
            <a:off x="5095874" y="414337"/>
            <a:ext cx="6567487" cy="4925615"/>
          </a:xfrm>
          <a:prstGeom prst="rect">
            <a:avLst/>
          </a:prstGeom>
        </p:spPr>
      </p:pic>
    </p:spTree>
    <p:extLst>
      <p:ext uri="{BB962C8B-B14F-4D97-AF65-F5344CB8AC3E}">
        <p14:creationId xmlns:p14="http://schemas.microsoft.com/office/powerpoint/2010/main" val="363900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DB28-E9B7-44DE-B0F7-E54157A34445}"/>
              </a:ext>
            </a:extLst>
          </p:cNvPr>
          <p:cNvSpPr>
            <a:spLocks noGrp="1"/>
          </p:cNvSpPr>
          <p:nvPr>
            <p:ph type="title"/>
          </p:nvPr>
        </p:nvSpPr>
        <p:spPr/>
        <p:txBody>
          <a:bodyPr/>
          <a:lstStyle/>
          <a:p>
            <a:r>
              <a:rPr lang="en-US">
                <a:effectLst>
                  <a:outerShdw blurRad="38100" dist="38100" dir="2700000" algn="tl">
                    <a:srgbClr val="000000">
                      <a:alpha val="43137"/>
                    </a:srgbClr>
                  </a:outerShdw>
                </a:effectLst>
              </a:rPr>
              <a:t>Agenda</a:t>
            </a:r>
          </a:p>
        </p:txBody>
      </p:sp>
      <p:sp>
        <p:nvSpPr>
          <p:cNvPr id="3" name="Content Placeholder 2">
            <a:extLst>
              <a:ext uri="{FF2B5EF4-FFF2-40B4-BE49-F238E27FC236}">
                <a16:creationId xmlns:a16="http://schemas.microsoft.com/office/drawing/2014/main" id="{826F8152-5507-400C-8670-02440E716B73}"/>
              </a:ext>
            </a:extLst>
          </p:cNvPr>
          <p:cNvSpPr>
            <a:spLocks noGrp="1"/>
          </p:cNvSpPr>
          <p:nvPr>
            <p:ph idx="1"/>
          </p:nvPr>
        </p:nvSpPr>
        <p:spPr>
          <a:xfrm>
            <a:off x="513080" y="1538977"/>
            <a:ext cx="10515600" cy="3780045"/>
          </a:xfrm>
        </p:spPr>
        <p:txBody>
          <a:bodyPr vert="horz" lIns="91440" tIns="45720" rIns="91440" bIns="45720" rtlCol="0" anchor="t">
            <a:normAutofit/>
          </a:bodyPr>
          <a:lstStyle/>
          <a:p>
            <a:r>
              <a:rPr lang="en-US"/>
              <a:t>Legal Authority</a:t>
            </a:r>
            <a:endParaRPr lang="en-US">
              <a:cs typeface="Calibri"/>
            </a:endParaRPr>
          </a:p>
          <a:p>
            <a:r>
              <a:rPr lang="en-US"/>
              <a:t>Shop Requirements</a:t>
            </a:r>
            <a:endParaRPr lang="en-US">
              <a:cs typeface="Calibri" panose="020F0502020204030204"/>
            </a:endParaRPr>
          </a:p>
          <a:p>
            <a:r>
              <a:rPr lang="en-US"/>
              <a:t>Record Keeping</a:t>
            </a:r>
          </a:p>
          <a:p>
            <a:r>
              <a:rPr lang="en-US"/>
              <a:t>Transfer/Sales Requirements</a:t>
            </a:r>
          </a:p>
          <a:p>
            <a:r>
              <a:rPr lang="en-US"/>
              <a:t>Assault Weapons</a:t>
            </a:r>
          </a:p>
          <a:p>
            <a:r>
              <a:rPr lang="en-US"/>
              <a:t>MA Inspection Steps, Techniques, &amp; Outcomes</a:t>
            </a:r>
          </a:p>
          <a:p>
            <a:r>
              <a:rPr lang="en-US"/>
              <a:t>ATF Inspections</a:t>
            </a:r>
          </a:p>
          <a:p>
            <a:pPr marL="514350" indent="-514350">
              <a:buFont typeface="+mj-lt"/>
              <a:buAutoNum type="arabicPeriod"/>
            </a:pPr>
            <a:endParaRPr lang="en-US"/>
          </a:p>
        </p:txBody>
      </p:sp>
      <p:sp>
        <p:nvSpPr>
          <p:cNvPr id="5" name="TextBox 4">
            <a:extLst>
              <a:ext uri="{FF2B5EF4-FFF2-40B4-BE49-F238E27FC236}">
                <a16:creationId xmlns:a16="http://schemas.microsoft.com/office/drawing/2014/main" id="{740E7F0E-7DC7-4239-9E50-326C8FF5E4EA}"/>
              </a:ext>
            </a:extLst>
          </p:cNvPr>
          <p:cNvSpPr txBox="1"/>
          <p:nvPr/>
        </p:nvSpPr>
        <p:spPr>
          <a:xfrm>
            <a:off x="7391400" y="2079710"/>
            <a:ext cx="4287520" cy="1569660"/>
          </a:xfrm>
          <a:prstGeom prst="rect">
            <a:avLst/>
          </a:prstGeom>
          <a:noFill/>
          <a:ln>
            <a:solidFill>
              <a:srgbClr val="7030A0"/>
            </a:solidFill>
          </a:ln>
        </p:spPr>
        <p:txBody>
          <a:bodyPr wrap="square">
            <a:spAutoFit/>
          </a:bodyPr>
          <a:lstStyle/>
          <a:p>
            <a:pPr algn="ctr"/>
            <a:r>
              <a:rPr lang="en-US" sz="2400" b="1">
                <a:solidFill>
                  <a:srgbClr val="7030A0"/>
                </a:solidFill>
              </a:rPr>
              <a:t>Proper annual inspections of gun shops prevent unlawful sales of firearms and keep illegal firearms off the streets.</a:t>
            </a:r>
          </a:p>
        </p:txBody>
      </p:sp>
    </p:spTree>
    <p:extLst>
      <p:ext uri="{BB962C8B-B14F-4D97-AF65-F5344CB8AC3E}">
        <p14:creationId xmlns:p14="http://schemas.microsoft.com/office/powerpoint/2010/main" val="3781726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Feature test </a:t>
            </a:r>
          </a:p>
        </p:txBody>
      </p:sp>
      <p:sp>
        <p:nvSpPr>
          <p:cNvPr id="3" name="Content Placeholder 2"/>
          <p:cNvSpPr>
            <a:spLocks noGrp="1"/>
          </p:cNvSpPr>
          <p:nvPr>
            <p:ph idx="1"/>
          </p:nvPr>
        </p:nvSpPr>
        <p:spPr>
          <a:xfrm>
            <a:off x="838200" y="1438031"/>
            <a:ext cx="10515600" cy="4167639"/>
          </a:xfrm>
        </p:spPr>
        <p:txBody>
          <a:bodyPr/>
          <a:lstStyle/>
          <a:p>
            <a:r>
              <a:rPr lang="en-US" sz="2000">
                <a:cs typeface="Calibri"/>
              </a:rPr>
              <a:t>A semi-automatic </a:t>
            </a:r>
            <a:r>
              <a:rPr lang="en-US" sz="2000" i="1">
                <a:cs typeface="Calibri"/>
              </a:rPr>
              <a:t>shotgun</a:t>
            </a:r>
            <a:r>
              <a:rPr lang="en-US" sz="2000">
                <a:cs typeface="Calibri"/>
              </a:rPr>
              <a:t> manufactured after Sept. 13, 1994 that has at least </a:t>
            </a:r>
            <a:r>
              <a:rPr lang="en-US" sz="2000" b="1">
                <a:cs typeface="Calibri"/>
              </a:rPr>
              <a:t>two</a:t>
            </a:r>
            <a:r>
              <a:rPr lang="en-US" sz="2000">
                <a:cs typeface="Calibri"/>
              </a:rPr>
              <a:t> (2) of the following features:</a:t>
            </a:r>
          </a:p>
          <a:p>
            <a:pPr lvl="2"/>
            <a:r>
              <a:rPr lang="en-US" sz="1600">
                <a:cs typeface="Calibri"/>
              </a:rPr>
              <a:t>a folding/telescoping stock;</a:t>
            </a:r>
          </a:p>
          <a:p>
            <a:pPr lvl="2"/>
            <a:r>
              <a:rPr lang="en-US" sz="1600">
                <a:cs typeface="Calibri"/>
              </a:rPr>
              <a:t> a pistol grip that protrudes beneath the action;</a:t>
            </a:r>
          </a:p>
          <a:p>
            <a:pPr lvl="2"/>
            <a:r>
              <a:rPr lang="en-US" sz="1600">
                <a:cs typeface="Calibri"/>
              </a:rPr>
              <a:t> holds more than five (5) rounds of ammunition in a fixed tube/magazine; or</a:t>
            </a:r>
          </a:p>
          <a:p>
            <a:pPr lvl="2"/>
            <a:r>
              <a:rPr lang="en-US" sz="1600">
                <a:cs typeface="Calibri"/>
              </a:rPr>
              <a:t> ability to accept a detachable magazine.</a:t>
            </a:r>
            <a:endParaRPr lang="en-US" sz="1200">
              <a:cs typeface="Calibri"/>
            </a:endParaRPr>
          </a:p>
          <a:p>
            <a:r>
              <a:rPr lang="en-US" sz="2000">
                <a:cs typeface="Calibri"/>
              </a:rPr>
              <a:t>A semi-automatic </a:t>
            </a:r>
            <a:r>
              <a:rPr lang="en-US" sz="2000" i="1">
                <a:cs typeface="Calibri"/>
              </a:rPr>
              <a:t>pistol</a:t>
            </a:r>
            <a:r>
              <a:rPr lang="en-US" sz="2000">
                <a:cs typeface="Calibri"/>
              </a:rPr>
              <a:t> manufactured after Sept. 13, 1994 with detachable magazine and </a:t>
            </a:r>
            <a:r>
              <a:rPr lang="en-US" sz="2000" b="1">
                <a:cs typeface="Calibri"/>
              </a:rPr>
              <a:t>two</a:t>
            </a:r>
            <a:r>
              <a:rPr lang="en-US" sz="2000">
                <a:cs typeface="Calibri"/>
              </a:rPr>
              <a:t> (2) or more of the following:</a:t>
            </a:r>
          </a:p>
          <a:p>
            <a:pPr lvl="2"/>
            <a:r>
              <a:rPr lang="en-US" sz="1200">
                <a:cs typeface="Calibri"/>
              </a:rPr>
              <a:t> </a:t>
            </a:r>
            <a:r>
              <a:rPr lang="en-US" sz="1600">
                <a:cs typeface="Calibri"/>
              </a:rPr>
              <a:t>Magazine that attached outside the pistol grip</a:t>
            </a:r>
          </a:p>
          <a:p>
            <a:pPr lvl="2"/>
            <a:r>
              <a:rPr lang="en-US" sz="1600">
                <a:cs typeface="Calibri"/>
              </a:rPr>
              <a:t>Threaded barrel to attach barrel extender, flash suppressor, handgrip, or suppressor</a:t>
            </a:r>
          </a:p>
          <a:p>
            <a:pPr lvl="2"/>
            <a:r>
              <a:rPr lang="en-US" sz="1600">
                <a:cs typeface="Calibri"/>
              </a:rPr>
              <a:t>Barrel shroud that prevents burn to operator</a:t>
            </a:r>
          </a:p>
          <a:p>
            <a:pPr lvl="2"/>
            <a:r>
              <a:rPr lang="en-US" sz="1600">
                <a:cs typeface="Calibri"/>
              </a:rPr>
              <a:t>Unloaded weight of 50 ounces or more</a:t>
            </a:r>
            <a:endParaRPr lang="en-US" sz="1200">
              <a:cs typeface="Calibri"/>
            </a:endParaRPr>
          </a:p>
        </p:txBody>
      </p:sp>
      <p:sp>
        <p:nvSpPr>
          <p:cNvPr id="4" name="AutoShape 2" descr="Saiga 12 - Modern Firearm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307975" y="334841"/>
            <a:ext cx="4038600" cy="1133475"/>
          </a:xfrm>
          <a:prstGeom prst="rect">
            <a:avLst/>
          </a:prstGeom>
        </p:spPr>
      </p:pic>
      <p:pic>
        <p:nvPicPr>
          <p:cNvPr id="7" name="Picture 6"/>
          <p:cNvPicPr>
            <a:picLocks noChangeAspect="1"/>
          </p:cNvPicPr>
          <p:nvPr/>
        </p:nvPicPr>
        <p:blipFill>
          <a:blip r:embed="rId3"/>
          <a:stretch>
            <a:fillRect/>
          </a:stretch>
        </p:blipFill>
        <p:spPr>
          <a:xfrm>
            <a:off x="8917355" y="3537592"/>
            <a:ext cx="2966670" cy="2222139"/>
          </a:xfrm>
          <a:prstGeom prst="rect">
            <a:avLst/>
          </a:prstGeom>
        </p:spPr>
      </p:pic>
    </p:spTree>
    <p:extLst>
      <p:ext uri="{BB962C8B-B14F-4D97-AF65-F5344CB8AC3E}">
        <p14:creationId xmlns:p14="http://schemas.microsoft.com/office/powerpoint/2010/main" val="2519690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779A6-14A1-E186-6A87-A58CE591F8A0}"/>
              </a:ext>
            </a:extLst>
          </p:cNvPr>
          <p:cNvSpPr>
            <a:spLocks noGrp="1"/>
          </p:cNvSpPr>
          <p:nvPr>
            <p:ph type="title"/>
          </p:nvPr>
        </p:nvSpPr>
        <p:spPr>
          <a:xfrm>
            <a:off x="726687" y="626881"/>
            <a:ext cx="10515600" cy="887205"/>
          </a:xfrm>
        </p:spPr>
        <p:txBody>
          <a:bodyPr anchor="t">
            <a:normAutofit/>
          </a:bodyPr>
          <a:lstStyle/>
          <a:p>
            <a:r>
              <a:rPr lang="en-US">
                <a:effectLst>
                  <a:outerShdw blurRad="38100" dist="38100" dir="2700000" algn="tl">
                    <a:srgbClr val="000000">
                      <a:alpha val="43137"/>
                    </a:srgbClr>
                  </a:outerShdw>
                </a:effectLst>
                <a:cs typeface="Calibri Light"/>
              </a:rPr>
              <a:t>MA Attorney General Guidance</a:t>
            </a:r>
            <a:endParaRPr lang="en-US">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3F80AB9-9993-5A07-32FC-62F59EBCBC10}"/>
              </a:ext>
            </a:extLst>
          </p:cNvPr>
          <p:cNvSpPr>
            <a:spLocks noGrp="1"/>
          </p:cNvSpPr>
          <p:nvPr>
            <p:ph idx="1"/>
          </p:nvPr>
        </p:nvSpPr>
        <p:spPr>
          <a:xfrm>
            <a:off x="726687" y="1873513"/>
            <a:ext cx="10515600" cy="3780045"/>
          </a:xfrm>
        </p:spPr>
        <p:txBody>
          <a:bodyPr vert="horz" lIns="91440" tIns="45720" rIns="91440" bIns="45720" rtlCol="0" anchor="t">
            <a:noAutofit/>
          </a:bodyPr>
          <a:lstStyle/>
          <a:p>
            <a:r>
              <a:rPr lang="en-US" sz="3200">
                <a:solidFill>
                  <a:schemeClr val="tx1">
                    <a:alpha val="80000"/>
                  </a:schemeClr>
                </a:solidFill>
                <a:cs typeface="Calibri"/>
              </a:rPr>
              <a:t>2016: the A.G. issued an Enforcement Notice to gun sellers defining “Assault Weapon” contained in G.L. 140 s. 121.</a:t>
            </a:r>
          </a:p>
          <a:p>
            <a:r>
              <a:rPr lang="en-US" sz="3200">
                <a:solidFill>
                  <a:schemeClr val="tx1">
                    <a:alpha val="80000"/>
                  </a:schemeClr>
                </a:solidFill>
                <a:cs typeface="Calibri"/>
              </a:rPr>
              <a:t>Guidance applied to future transfers or sales of “Assault Weapons” as defined in Section 121</a:t>
            </a:r>
          </a:p>
          <a:p>
            <a:r>
              <a:rPr lang="en-US" sz="3200" i="1">
                <a:solidFill>
                  <a:schemeClr val="tx1">
                    <a:alpha val="80000"/>
                  </a:schemeClr>
                </a:solidFill>
                <a:cs typeface="Calibri"/>
              </a:rPr>
              <a:t>The sale, transfer, or possession of an "Assault Weapon" is</a:t>
            </a:r>
            <a:r>
              <a:rPr lang="en-US" sz="3200" b="1" i="1">
                <a:solidFill>
                  <a:schemeClr val="tx1">
                    <a:alpha val="80000"/>
                  </a:schemeClr>
                </a:solidFill>
                <a:cs typeface="Calibri"/>
              </a:rPr>
              <a:t> unlawfu</a:t>
            </a:r>
            <a:r>
              <a:rPr lang="en-US" sz="3200" i="1">
                <a:solidFill>
                  <a:schemeClr val="tx1">
                    <a:alpha val="80000"/>
                  </a:schemeClr>
                </a:solidFill>
                <a:cs typeface="Calibri"/>
              </a:rPr>
              <a:t>l </a:t>
            </a:r>
            <a:r>
              <a:rPr lang="en-US" sz="3200">
                <a:solidFill>
                  <a:schemeClr val="tx1">
                    <a:alpha val="80000"/>
                  </a:schemeClr>
                </a:solidFill>
                <a:cs typeface="Calibri"/>
              </a:rPr>
              <a:t>(MGL 140 s 128 &amp; 131M)</a:t>
            </a:r>
          </a:p>
          <a:p>
            <a:pPr marL="0" indent="0">
              <a:buNone/>
            </a:pPr>
            <a:endParaRPr lang="en-US" sz="2000">
              <a:solidFill>
                <a:srgbClr val="FFFFFF">
                  <a:alpha val="80000"/>
                </a:srgbClr>
              </a:solidFill>
              <a:highlight>
                <a:srgbClr val="FFFF00"/>
              </a:highlight>
              <a:cs typeface="Calibri"/>
            </a:endParaRPr>
          </a:p>
          <a:p>
            <a:endParaRPr lang="en-US" sz="1500">
              <a:solidFill>
                <a:schemeClr val="tx1">
                  <a:alpha val="80000"/>
                </a:schemeClr>
              </a:solidFill>
              <a:highlight>
                <a:srgbClr val="FFFF00"/>
              </a:highlight>
              <a:cs typeface="Calibri"/>
            </a:endParaRPr>
          </a:p>
          <a:p>
            <a:endParaRPr lang="en-US" sz="1500">
              <a:solidFill>
                <a:schemeClr val="tx1">
                  <a:alpha val="80000"/>
                </a:schemeClr>
              </a:solidFill>
              <a:highlight>
                <a:srgbClr val="FFFF00"/>
              </a:highlight>
              <a:cs typeface="Calibri"/>
            </a:endParaRPr>
          </a:p>
        </p:txBody>
      </p:sp>
      <p:sp>
        <p:nvSpPr>
          <p:cNvPr id="7" name="TextBox 6">
            <a:extLst>
              <a:ext uri="{FF2B5EF4-FFF2-40B4-BE49-F238E27FC236}">
                <a16:creationId xmlns:a16="http://schemas.microsoft.com/office/drawing/2014/main" id="{62E2AC42-4EDD-AFAD-8C3D-737C08F0D4E2}"/>
              </a:ext>
            </a:extLst>
          </p:cNvPr>
          <p:cNvSpPr txBox="1"/>
          <p:nvPr/>
        </p:nvSpPr>
        <p:spPr>
          <a:xfrm>
            <a:off x="10697039" y="2592367"/>
            <a:ext cx="54304" cy="146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Tree>
    <p:extLst>
      <p:ext uri="{BB962C8B-B14F-4D97-AF65-F5344CB8AC3E}">
        <p14:creationId xmlns:p14="http://schemas.microsoft.com/office/powerpoint/2010/main" val="3405560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8F1F-63F8-43C1-9489-8143E729323F}"/>
              </a:ext>
            </a:extLst>
          </p:cNvPr>
          <p:cNvSpPr>
            <a:spLocks noGrp="1"/>
          </p:cNvSpPr>
          <p:nvPr>
            <p:ph type="title"/>
          </p:nvPr>
        </p:nvSpPr>
        <p:spPr>
          <a:xfrm>
            <a:off x="838200" y="387427"/>
            <a:ext cx="10515600" cy="1325563"/>
          </a:xfrm>
        </p:spPr>
        <p:txBody>
          <a:bodyPr/>
          <a:lstStyle/>
          <a:p>
            <a:r>
              <a:rPr lang="en-US">
                <a:effectLst>
                  <a:outerShdw blurRad="38100" dist="38100" dir="2700000" algn="tl">
                    <a:srgbClr val="000000">
                      <a:alpha val="43137"/>
                    </a:srgbClr>
                  </a:outerShdw>
                </a:effectLst>
              </a:rPr>
              <a:t>Copies &amp; Duplicates</a:t>
            </a:r>
          </a:p>
        </p:txBody>
      </p:sp>
      <p:sp>
        <p:nvSpPr>
          <p:cNvPr id="4" name="Content Placeholder 3">
            <a:extLst>
              <a:ext uri="{FF2B5EF4-FFF2-40B4-BE49-F238E27FC236}">
                <a16:creationId xmlns:a16="http://schemas.microsoft.com/office/drawing/2014/main" id="{53BDA43F-A1CD-47CF-9628-B83797CE4723}"/>
              </a:ext>
            </a:extLst>
          </p:cNvPr>
          <p:cNvSpPr>
            <a:spLocks noGrp="1"/>
          </p:cNvSpPr>
          <p:nvPr>
            <p:ph idx="1"/>
          </p:nvPr>
        </p:nvSpPr>
        <p:spPr>
          <a:xfrm>
            <a:off x="838200" y="1393371"/>
            <a:ext cx="10515600" cy="4528458"/>
          </a:xfrm>
        </p:spPr>
        <p:txBody>
          <a:bodyPr>
            <a:normAutofit fontScale="92500" lnSpcReduction="20000"/>
          </a:bodyPr>
          <a:lstStyle/>
          <a:p>
            <a:pPr marL="0" indent="0">
              <a:buNone/>
            </a:pPr>
            <a:r>
              <a:rPr lang="en-US"/>
              <a:t> On </a:t>
            </a:r>
            <a:r>
              <a:rPr lang="en-US">
                <a:solidFill>
                  <a:srgbClr val="FF0000"/>
                </a:solidFill>
              </a:rPr>
              <a:t>July 20, 2016 </a:t>
            </a:r>
            <a:r>
              <a:rPr lang="en-US"/>
              <a:t>MA Attorney General’s office declared an enforcement notice. </a:t>
            </a:r>
          </a:p>
          <a:p>
            <a:pPr marL="0" indent="0">
              <a:buNone/>
            </a:pPr>
            <a:r>
              <a:rPr lang="en-US"/>
              <a:t>Reiterating that the so called “Mass compliant rifles” sold in MA since the 1994 AWB were in effect copycats. They were copies and duplicates of “Assault weapons”, and as such violations of the MA AWB.</a:t>
            </a:r>
          </a:p>
          <a:p>
            <a:pPr marL="0" indent="0">
              <a:buNone/>
            </a:pPr>
            <a:r>
              <a:rPr lang="en-US"/>
              <a:t>As such Dealers were prohibited from transferring new weapons from that day forward. Provisions were made for weapons already possessed prior to that date. </a:t>
            </a:r>
          </a:p>
          <a:p>
            <a:pPr marL="457200" lvl="1" indent="0" algn="just">
              <a:buNone/>
            </a:pPr>
            <a:r>
              <a:rPr lang="en-US"/>
              <a:t>“the Guidance will not be applied to future possession, ownership or transfer of AW by dealers, provided that the has</a:t>
            </a:r>
            <a:r>
              <a:rPr lang="en-US" b="1" i="1"/>
              <a:t> written evidence the weapons were transferred to the dealer in the COMM prior to July 20,2016.”</a:t>
            </a:r>
          </a:p>
          <a:p>
            <a:pPr marL="0" indent="0">
              <a:buNone/>
            </a:pPr>
            <a:r>
              <a:rPr lang="en-US"/>
              <a:t>Private transfers are allowed, </a:t>
            </a:r>
          </a:p>
          <a:p>
            <a:pPr marL="457200" lvl="1" indent="0">
              <a:buNone/>
            </a:pPr>
            <a:r>
              <a:rPr lang="en-US"/>
              <a:t>“ </a:t>
            </a:r>
            <a:r>
              <a:rPr lang="en-US" b="1"/>
              <a:t>Application of this Enforcement Notice (Individual gun owners): </a:t>
            </a:r>
            <a:r>
              <a:rPr lang="en-US"/>
              <a:t>The Guidance will not be applied to possession, ownership or transfer of an Assault weapon obtained prior to July  20, 2016.”  </a:t>
            </a:r>
          </a:p>
        </p:txBody>
      </p:sp>
    </p:spTree>
    <p:extLst>
      <p:ext uri="{BB962C8B-B14F-4D97-AF65-F5344CB8AC3E}">
        <p14:creationId xmlns:p14="http://schemas.microsoft.com/office/powerpoint/2010/main" val="2229364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622F-E4EC-4279-A75E-0423056A7998}"/>
              </a:ext>
            </a:extLst>
          </p:cNvPr>
          <p:cNvSpPr>
            <a:spLocks noGrp="1"/>
          </p:cNvSpPr>
          <p:nvPr>
            <p:ph type="title"/>
          </p:nvPr>
        </p:nvSpPr>
        <p:spPr/>
        <p:txBody>
          <a:bodyPr/>
          <a:lstStyle/>
          <a:p>
            <a:r>
              <a:rPr lang="en-US">
                <a:effectLst>
                  <a:outerShdw blurRad="38100" dist="38100" dir="2700000" algn="tl">
                    <a:srgbClr val="000000">
                      <a:alpha val="43137"/>
                    </a:srgbClr>
                  </a:outerShdw>
                </a:effectLst>
              </a:rPr>
              <a:t>Copy or Duplicate Guidance</a:t>
            </a:r>
          </a:p>
        </p:txBody>
      </p:sp>
      <p:sp>
        <p:nvSpPr>
          <p:cNvPr id="3" name="Content Placeholder 2">
            <a:extLst>
              <a:ext uri="{FF2B5EF4-FFF2-40B4-BE49-F238E27FC236}">
                <a16:creationId xmlns:a16="http://schemas.microsoft.com/office/drawing/2014/main" id="{E290B7CE-C0CB-44CC-A013-4BACA3AEF588}"/>
              </a:ext>
            </a:extLst>
          </p:cNvPr>
          <p:cNvSpPr>
            <a:spLocks noGrp="1"/>
          </p:cNvSpPr>
          <p:nvPr>
            <p:ph idx="1"/>
          </p:nvPr>
        </p:nvSpPr>
        <p:spPr>
          <a:xfrm>
            <a:off x="420914" y="1451429"/>
            <a:ext cx="6415315" cy="4455885"/>
          </a:xfrm>
        </p:spPr>
        <p:txBody>
          <a:bodyPr>
            <a:normAutofit fontScale="85000" lnSpcReduction="20000"/>
          </a:bodyPr>
          <a:lstStyle/>
          <a:p>
            <a:pPr marL="0" indent="0">
              <a:buNone/>
            </a:pPr>
            <a:r>
              <a:rPr lang="en-US"/>
              <a:t>A </a:t>
            </a:r>
            <a:r>
              <a:rPr lang="en-US" b="1">
                <a:solidFill>
                  <a:srgbClr val="7030A0"/>
                </a:solidFill>
              </a:rPr>
              <a:t>copy</a:t>
            </a:r>
            <a:r>
              <a:rPr lang="en-US"/>
              <a:t> or </a:t>
            </a:r>
            <a:r>
              <a:rPr lang="en-US" b="1">
                <a:solidFill>
                  <a:srgbClr val="7030A0"/>
                </a:solidFill>
              </a:rPr>
              <a:t>duplicate</a:t>
            </a:r>
            <a:r>
              <a:rPr lang="en-US"/>
              <a:t> if meets one or both of the following:</a:t>
            </a:r>
          </a:p>
          <a:p>
            <a:r>
              <a:rPr lang="en-US" sz="2800">
                <a:cs typeface="Calibri"/>
              </a:rPr>
              <a:t>a semiautomatic rifle or handgun that was manufactured or subsequently configured with an ability to accept a detachable magazine</a:t>
            </a:r>
          </a:p>
          <a:p>
            <a:pPr marL="0" indent="0">
              <a:buNone/>
            </a:pPr>
            <a:r>
              <a:rPr lang="en-US">
                <a:cs typeface="Calibri"/>
              </a:rPr>
              <a:t>AND/OR</a:t>
            </a:r>
          </a:p>
          <a:p>
            <a:r>
              <a:rPr lang="en-US" sz="2800">
                <a:cs typeface="Calibri"/>
              </a:rPr>
              <a:t>a semiautomatic shotgun that has at least two of the following features</a:t>
            </a:r>
          </a:p>
          <a:p>
            <a:pPr lvl="1"/>
            <a:r>
              <a:rPr lang="en-US" sz="2800">
                <a:cs typeface="Calibri"/>
              </a:rPr>
              <a:t>a folding/telescoping stock;</a:t>
            </a:r>
          </a:p>
          <a:p>
            <a:pPr lvl="1"/>
            <a:r>
              <a:rPr lang="en-US" sz="2800">
                <a:cs typeface="Calibri"/>
              </a:rPr>
              <a:t> a pistol grip that protrudes beneath the action;</a:t>
            </a:r>
          </a:p>
          <a:p>
            <a:pPr lvl="1"/>
            <a:r>
              <a:rPr lang="en-US" sz="2800">
                <a:cs typeface="Calibri"/>
              </a:rPr>
              <a:t> holds more than five (5) rounds of ammunition in a fixed tube/magazine; or</a:t>
            </a:r>
          </a:p>
          <a:p>
            <a:pPr lvl="1"/>
            <a:r>
              <a:rPr lang="en-US" sz="2800">
                <a:cs typeface="Calibri"/>
              </a:rPr>
              <a:t> ability to accept a detachable magazine.</a:t>
            </a:r>
          </a:p>
          <a:p>
            <a:pPr marL="514350" indent="-514350">
              <a:buFont typeface="+mj-lt"/>
              <a:buAutoNum type="arabicPeriod"/>
            </a:pPr>
            <a:endParaRPr lang="en-US" sz="2800">
              <a:cs typeface="Calibri"/>
            </a:endParaRPr>
          </a:p>
          <a:p>
            <a:pPr marL="514350" indent="-514350">
              <a:buFont typeface="+mj-lt"/>
              <a:buAutoNum type="arabicPeriod"/>
            </a:pPr>
            <a:endParaRPr lang="en-US"/>
          </a:p>
          <a:p>
            <a:pPr marL="0" indent="0">
              <a:buNone/>
            </a:pPr>
            <a:endParaRPr lang="en-US"/>
          </a:p>
        </p:txBody>
      </p:sp>
      <p:pic>
        <p:nvPicPr>
          <p:cNvPr id="4" name="Picture 3">
            <a:extLst>
              <a:ext uri="{FF2B5EF4-FFF2-40B4-BE49-F238E27FC236}">
                <a16:creationId xmlns:a16="http://schemas.microsoft.com/office/drawing/2014/main" id="{2E7E494D-CCBB-418A-8C70-E6A7F5191725}"/>
              </a:ext>
            </a:extLst>
          </p:cNvPr>
          <p:cNvPicPr>
            <a:picLocks noChangeAspect="1"/>
          </p:cNvPicPr>
          <p:nvPr/>
        </p:nvPicPr>
        <p:blipFill rotWithShape="1">
          <a:blip r:embed="rId2"/>
          <a:srcRect l="12539" t="11667" r="21485"/>
          <a:stretch/>
        </p:blipFill>
        <p:spPr>
          <a:xfrm>
            <a:off x="7000874" y="2014055"/>
            <a:ext cx="3757613" cy="2829890"/>
          </a:xfrm>
          <a:prstGeom prst="rect">
            <a:avLst/>
          </a:prstGeom>
        </p:spPr>
      </p:pic>
    </p:spTree>
    <p:extLst>
      <p:ext uri="{BB962C8B-B14F-4D97-AF65-F5344CB8AC3E}">
        <p14:creationId xmlns:p14="http://schemas.microsoft.com/office/powerpoint/2010/main" val="1892843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622F-E4EC-4279-A75E-0423056A7998}"/>
              </a:ext>
            </a:extLst>
          </p:cNvPr>
          <p:cNvSpPr>
            <a:spLocks noGrp="1"/>
          </p:cNvSpPr>
          <p:nvPr>
            <p:ph type="title"/>
          </p:nvPr>
        </p:nvSpPr>
        <p:spPr>
          <a:xfrm>
            <a:off x="-1319212" y="358775"/>
            <a:ext cx="10515600" cy="1325563"/>
          </a:xfrm>
        </p:spPr>
        <p:txBody>
          <a:bodyPr/>
          <a:lstStyle/>
          <a:p>
            <a:r>
              <a:rPr lang="en-US">
                <a:effectLst>
                  <a:outerShdw blurRad="38100" dist="38100" dir="2700000" algn="tl">
                    <a:srgbClr val="000000">
                      <a:alpha val="43137"/>
                    </a:srgbClr>
                  </a:outerShdw>
                </a:effectLst>
              </a:rPr>
              <a:t>(2) Similarity Test</a:t>
            </a:r>
          </a:p>
        </p:txBody>
      </p:sp>
      <p:sp>
        <p:nvSpPr>
          <p:cNvPr id="3" name="Content Placeholder 2">
            <a:extLst>
              <a:ext uri="{FF2B5EF4-FFF2-40B4-BE49-F238E27FC236}">
                <a16:creationId xmlns:a16="http://schemas.microsoft.com/office/drawing/2014/main" id="{E290B7CE-C0CB-44CC-A013-4BACA3AEF588}"/>
              </a:ext>
            </a:extLst>
          </p:cNvPr>
          <p:cNvSpPr>
            <a:spLocks noGrp="1"/>
          </p:cNvSpPr>
          <p:nvPr>
            <p:ph idx="1"/>
          </p:nvPr>
        </p:nvSpPr>
        <p:spPr>
          <a:xfrm>
            <a:off x="1028700" y="1684338"/>
            <a:ext cx="5819775" cy="3780045"/>
          </a:xfrm>
        </p:spPr>
        <p:txBody>
          <a:bodyPr>
            <a:normAutofit fontScale="92500"/>
          </a:bodyPr>
          <a:lstStyle/>
          <a:p>
            <a:pPr marL="0" indent="0">
              <a:buNone/>
            </a:pPr>
            <a:r>
              <a:rPr lang="en-US"/>
              <a:t>A </a:t>
            </a:r>
            <a:r>
              <a:rPr lang="en-US" b="1">
                <a:solidFill>
                  <a:srgbClr val="7030A0"/>
                </a:solidFill>
              </a:rPr>
              <a:t>copy</a:t>
            </a:r>
            <a:r>
              <a:rPr lang="en-US"/>
              <a:t> or </a:t>
            </a:r>
            <a:r>
              <a:rPr lang="en-US" b="1">
                <a:solidFill>
                  <a:srgbClr val="7030A0"/>
                </a:solidFill>
              </a:rPr>
              <a:t>duplicate</a:t>
            </a:r>
            <a:r>
              <a:rPr lang="en-US"/>
              <a:t> if:</a:t>
            </a:r>
          </a:p>
          <a:p>
            <a:r>
              <a:rPr lang="en-US" sz="2800">
                <a:cs typeface="Calibri"/>
              </a:rPr>
              <a:t>its internal functional components are substantially similar in construction and configuration to those of an enumerated weapon (e.g., AR pattern, AK Pattern rifles).</a:t>
            </a:r>
          </a:p>
          <a:p>
            <a:r>
              <a:rPr lang="en-US" sz="2800">
                <a:cs typeface="Calibri"/>
              </a:rPr>
              <a:t>Seek qualified assistance in determining the internal configuration of a suspected “Assault Weapon.”</a:t>
            </a:r>
          </a:p>
          <a:p>
            <a:pPr marL="514350" indent="-514350">
              <a:buFont typeface="+mj-lt"/>
              <a:buAutoNum type="arabicPeriod"/>
            </a:pPr>
            <a:endParaRPr lang="en-US"/>
          </a:p>
          <a:p>
            <a:pPr marL="0" indent="0">
              <a:buNone/>
            </a:pPr>
            <a:endParaRPr lang="en-US"/>
          </a:p>
        </p:txBody>
      </p:sp>
      <p:pic>
        <p:nvPicPr>
          <p:cNvPr id="5" name="Picture 8">
            <a:extLst>
              <a:ext uri="{FF2B5EF4-FFF2-40B4-BE49-F238E27FC236}">
                <a16:creationId xmlns:a16="http://schemas.microsoft.com/office/drawing/2014/main" id="{291BC2BD-0F16-49D7-B76E-E0D5B93BD984}"/>
              </a:ext>
            </a:extLst>
          </p:cNvPr>
          <p:cNvPicPr>
            <a:picLocks noChangeAspect="1"/>
          </p:cNvPicPr>
          <p:nvPr/>
        </p:nvPicPr>
        <p:blipFill rotWithShape="1">
          <a:blip r:embed="rId2"/>
          <a:srcRect l="32554" r="7864" b="1"/>
          <a:stretch/>
        </p:blipFill>
        <p:spPr>
          <a:xfrm>
            <a:off x="7158038" y="358775"/>
            <a:ext cx="4444903" cy="4715632"/>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Tree>
    <p:extLst>
      <p:ext uri="{BB962C8B-B14F-4D97-AF65-F5344CB8AC3E}">
        <p14:creationId xmlns:p14="http://schemas.microsoft.com/office/powerpoint/2010/main" val="1402098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C8B2C-1AB4-4E10-B522-8B9B73E820E9}"/>
              </a:ext>
            </a:extLst>
          </p:cNvPr>
          <p:cNvSpPr>
            <a:spLocks noGrp="1"/>
          </p:cNvSpPr>
          <p:nvPr>
            <p:ph type="title"/>
          </p:nvPr>
        </p:nvSpPr>
        <p:spPr/>
        <p:txBody>
          <a:bodyPr/>
          <a:lstStyle/>
          <a:p>
            <a:r>
              <a:rPr lang="en-US">
                <a:effectLst>
                  <a:outerShdw blurRad="38100" dist="38100" dir="2700000" algn="tl">
                    <a:srgbClr val="000000">
                      <a:alpha val="43137"/>
                    </a:srgbClr>
                  </a:outerShdw>
                </a:effectLst>
              </a:rPr>
              <a:t>(3) Interchangeability Test</a:t>
            </a:r>
          </a:p>
        </p:txBody>
      </p:sp>
      <p:sp>
        <p:nvSpPr>
          <p:cNvPr id="3" name="Content Placeholder 2">
            <a:extLst>
              <a:ext uri="{FF2B5EF4-FFF2-40B4-BE49-F238E27FC236}">
                <a16:creationId xmlns:a16="http://schemas.microsoft.com/office/drawing/2014/main" id="{AFED2EE4-C770-410E-BA60-C3FEDD2FF13F}"/>
              </a:ext>
            </a:extLst>
          </p:cNvPr>
          <p:cNvSpPr>
            <a:spLocks noGrp="1"/>
          </p:cNvSpPr>
          <p:nvPr>
            <p:ph idx="1"/>
          </p:nvPr>
        </p:nvSpPr>
        <p:spPr>
          <a:xfrm>
            <a:off x="583557" y="1690688"/>
            <a:ext cx="8398397" cy="3780045"/>
          </a:xfrm>
        </p:spPr>
        <p:txBody>
          <a:bodyPr>
            <a:normAutofit fontScale="92500" lnSpcReduction="10000"/>
          </a:bodyPr>
          <a:lstStyle/>
          <a:p>
            <a:pPr marL="0" indent="0">
              <a:buNone/>
            </a:pPr>
            <a:r>
              <a:rPr lang="en-US"/>
              <a:t>A </a:t>
            </a:r>
            <a:r>
              <a:rPr lang="en-US" b="1">
                <a:solidFill>
                  <a:srgbClr val="7030A0"/>
                </a:solidFill>
              </a:rPr>
              <a:t>copy</a:t>
            </a:r>
            <a:r>
              <a:rPr lang="en-US"/>
              <a:t> or </a:t>
            </a:r>
            <a:r>
              <a:rPr lang="en-US" b="1">
                <a:solidFill>
                  <a:srgbClr val="7030A0"/>
                </a:solidFill>
              </a:rPr>
              <a:t>duplicate</a:t>
            </a:r>
            <a:r>
              <a:rPr lang="en-US"/>
              <a:t> if </a:t>
            </a:r>
            <a:r>
              <a:rPr lang="en-US">
                <a:cs typeface="Calibri"/>
              </a:rPr>
              <a:t>it has a receiver that is the same as, or interchangeable with that of an enumerated weapon</a:t>
            </a:r>
          </a:p>
          <a:p>
            <a:pPr lvl="1"/>
            <a:r>
              <a:rPr lang="en-US">
                <a:cs typeface="Calibri"/>
              </a:rPr>
              <a:t>includes or accepts </a:t>
            </a:r>
            <a:r>
              <a:rPr lang="en-US" u="sng">
                <a:cs typeface="Calibri"/>
              </a:rPr>
              <a:t>two (2</a:t>
            </a:r>
            <a:r>
              <a:rPr lang="en-US">
                <a:cs typeface="Calibri"/>
              </a:rPr>
              <a:t>) or more operating components with those of an Enumerated weapon that are the same or are interchangeable </a:t>
            </a:r>
          </a:p>
          <a:p>
            <a:pPr marL="0" indent="0">
              <a:buNone/>
            </a:pPr>
            <a:r>
              <a:rPr lang="en-US">
                <a:cs typeface="Calibri"/>
              </a:rPr>
              <a:t>Components could include, but are not limited to:</a:t>
            </a:r>
          </a:p>
          <a:p>
            <a:pPr lvl="1"/>
            <a:r>
              <a:rPr lang="en-US">
                <a:cs typeface="Calibri"/>
              </a:rPr>
              <a:t>trigger assembly;</a:t>
            </a:r>
          </a:p>
          <a:p>
            <a:pPr lvl="1"/>
            <a:r>
              <a:rPr lang="en-US">
                <a:cs typeface="Calibri"/>
              </a:rPr>
              <a:t>bolt carrier or bolt carrier group;</a:t>
            </a:r>
          </a:p>
          <a:p>
            <a:pPr lvl="1"/>
            <a:r>
              <a:rPr lang="en-US">
                <a:cs typeface="Calibri"/>
              </a:rPr>
              <a:t>charging handle;</a:t>
            </a:r>
          </a:p>
          <a:p>
            <a:pPr lvl="1"/>
            <a:r>
              <a:rPr lang="en-US">
                <a:cs typeface="Calibri"/>
              </a:rPr>
              <a:t>extractor or extractor assembly;</a:t>
            </a:r>
          </a:p>
          <a:p>
            <a:pPr lvl="1"/>
            <a:r>
              <a:rPr lang="en-US">
                <a:cs typeface="Calibri"/>
              </a:rPr>
              <a:t>magazine port.</a:t>
            </a:r>
            <a:endParaRPr lang="en-US"/>
          </a:p>
        </p:txBody>
      </p:sp>
      <p:pic>
        <p:nvPicPr>
          <p:cNvPr id="4" name="Picture 4" descr="Image result for diagram ar15 upper and lower receivers">
            <a:extLst>
              <a:ext uri="{FF2B5EF4-FFF2-40B4-BE49-F238E27FC236}">
                <a16:creationId xmlns:a16="http://schemas.microsoft.com/office/drawing/2014/main" id="{18D7583A-10EF-4EEC-A4B4-468034B5E1F8}"/>
              </a:ext>
            </a:extLst>
          </p:cNvPr>
          <p:cNvPicPr>
            <a:picLocks noChangeAspect="1"/>
          </p:cNvPicPr>
          <p:nvPr/>
        </p:nvPicPr>
        <p:blipFill>
          <a:blip r:embed="rId2"/>
          <a:stretch>
            <a:fillRect/>
          </a:stretch>
        </p:blipFill>
        <p:spPr>
          <a:xfrm>
            <a:off x="7772424" y="3054551"/>
            <a:ext cx="3836019" cy="2112761"/>
          </a:xfrm>
          <a:prstGeom prst="rect">
            <a:avLst/>
          </a:prstGeom>
        </p:spPr>
      </p:pic>
    </p:spTree>
    <p:extLst>
      <p:ext uri="{BB962C8B-B14F-4D97-AF65-F5344CB8AC3E}">
        <p14:creationId xmlns:p14="http://schemas.microsoft.com/office/powerpoint/2010/main" val="3973025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ACBFBE-3BB2-4232-BDD4-E2B9D43B7E9D}"/>
              </a:ext>
            </a:extLst>
          </p:cNvPr>
          <p:cNvSpPr>
            <a:spLocks noGrp="1"/>
          </p:cNvSpPr>
          <p:nvPr>
            <p:ph type="title"/>
          </p:nvPr>
        </p:nvSpPr>
        <p:spPr/>
        <p:txBody>
          <a:bodyPr/>
          <a:lstStyle/>
          <a:p>
            <a:r>
              <a:rPr lang="en-US">
                <a:effectLst>
                  <a:outerShdw blurRad="38100" dist="38100" dir="2700000" algn="tl">
                    <a:srgbClr val="000000">
                      <a:alpha val="43137"/>
                    </a:srgbClr>
                  </a:outerShdw>
                </a:effectLst>
              </a:rPr>
              <a:t>Copies &amp; Duplicates</a:t>
            </a:r>
          </a:p>
        </p:txBody>
      </p:sp>
      <p:sp>
        <p:nvSpPr>
          <p:cNvPr id="3" name="Content Placeholder 2">
            <a:extLst>
              <a:ext uri="{FF2B5EF4-FFF2-40B4-BE49-F238E27FC236}">
                <a16:creationId xmlns:a16="http://schemas.microsoft.com/office/drawing/2014/main" id="{BF48CC58-2EB4-17AA-0E91-1B579E203F97}"/>
              </a:ext>
            </a:extLst>
          </p:cNvPr>
          <p:cNvSpPr>
            <a:spLocks noGrp="1"/>
          </p:cNvSpPr>
          <p:nvPr>
            <p:ph idx="1"/>
          </p:nvPr>
        </p:nvSpPr>
        <p:spPr/>
        <p:txBody>
          <a:bodyPr vert="horz" lIns="91440" tIns="45720" rIns="91440" bIns="45720" rtlCol="0" anchor="t">
            <a:normAutofit/>
          </a:bodyPr>
          <a:lstStyle/>
          <a:p>
            <a:r>
              <a:rPr lang="en-US" sz="2400">
                <a:cs typeface="Calibri"/>
              </a:rPr>
              <a:t>under one or both of the applicable tests remains a prohibited weapon </a:t>
            </a:r>
            <a:r>
              <a:rPr lang="en-US" sz="2400" i="1" u="sng">
                <a:cs typeface="Calibri"/>
              </a:rPr>
              <a:t>even if altered by the seller.</a:t>
            </a:r>
          </a:p>
          <a:p>
            <a:r>
              <a:rPr lang="en-US" sz="2400">
                <a:cs typeface="Calibri"/>
              </a:rPr>
              <a:t>treated as an “Assault Weapon” even if seller alters it by doing the following: </a:t>
            </a:r>
          </a:p>
          <a:p>
            <a:pPr marL="803275" lvl="1" indent="-346075">
              <a:buFont typeface="Courier New" panose="02070309020205020404" pitchFamily="49" charset="0"/>
              <a:buChar char="o"/>
            </a:pPr>
            <a:r>
              <a:rPr lang="en-US" sz="2000">
                <a:cs typeface="Calibri"/>
              </a:rPr>
              <a:t>Pinning the stock to an unfolded or open fixed position.</a:t>
            </a:r>
          </a:p>
          <a:p>
            <a:pPr marL="803275" lvl="1" indent="-346075">
              <a:buFont typeface="Courier New" panose="02070309020205020404" pitchFamily="49" charset="0"/>
              <a:buChar char="o"/>
            </a:pPr>
            <a:r>
              <a:rPr lang="en-US" sz="2000">
                <a:cs typeface="Calibri"/>
              </a:rPr>
              <a:t>Removing a pistol grip</a:t>
            </a:r>
          </a:p>
          <a:p>
            <a:pPr marL="803275" lvl="1" indent="-346075">
              <a:buFont typeface="Courier New" panose="02070309020205020404" pitchFamily="49" charset="0"/>
              <a:buChar char="o"/>
            </a:pPr>
            <a:r>
              <a:rPr lang="en-US" sz="2000">
                <a:cs typeface="Calibri"/>
              </a:rPr>
              <a:t>Removing a bayonet mount</a:t>
            </a:r>
          </a:p>
          <a:p>
            <a:pPr marL="803275" lvl="1" indent="-346075">
              <a:buFont typeface="Courier New" panose="02070309020205020404" pitchFamily="49" charset="0"/>
              <a:buChar char="o"/>
            </a:pPr>
            <a:r>
              <a:rPr lang="en-US" sz="2000">
                <a:cs typeface="Calibri"/>
              </a:rPr>
              <a:t>Removing a flash suppressor</a:t>
            </a:r>
          </a:p>
          <a:p>
            <a:pPr marL="803275" lvl="1" indent="-346075">
              <a:buFont typeface="Courier New" panose="02070309020205020404" pitchFamily="49" charset="0"/>
              <a:buChar char="o"/>
            </a:pPr>
            <a:r>
              <a:rPr lang="en-US" sz="2000">
                <a:cs typeface="Calibri"/>
              </a:rPr>
              <a:t>Preventing the weapon from accepting a detachable magazine</a:t>
            </a:r>
          </a:p>
          <a:p>
            <a:pPr marL="346075" indent="-346075">
              <a:buFont typeface="Courier New" panose="02070309020205020404" pitchFamily="49" charset="0"/>
              <a:buChar char="o"/>
            </a:pPr>
            <a:r>
              <a:rPr lang="en-US" sz="2400"/>
              <a:t>Reminder</a:t>
            </a:r>
            <a:r>
              <a:rPr lang="en-US" sz="2400">
                <a:ea typeface="+mn-lt"/>
                <a:cs typeface="+mn-lt"/>
              </a:rPr>
              <a:t>: Seek qualified assistance in determining the internal configuration of a suspected "Assault Weapon".</a:t>
            </a:r>
            <a:endParaRPr lang="en-US" sz="2400">
              <a:cs typeface="Calibri"/>
            </a:endParaRPr>
          </a:p>
          <a:p>
            <a:pPr marL="914400" lvl="2" indent="0">
              <a:buNone/>
            </a:pPr>
            <a:endParaRPr lang="en-US">
              <a:cs typeface="Calibri"/>
            </a:endParaRPr>
          </a:p>
        </p:txBody>
      </p:sp>
    </p:spTree>
    <p:extLst>
      <p:ext uri="{BB962C8B-B14F-4D97-AF65-F5344CB8AC3E}">
        <p14:creationId xmlns:p14="http://schemas.microsoft.com/office/powerpoint/2010/main" val="719779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3543D-B48C-4444-80E0-8A0DF77018A2}"/>
              </a:ext>
            </a:extLst>
          </p:cNvPr>
          <p:cNvSpPr>
            <a:spLocks noGrp="1"/>
          </p:cNvSpPr>
          <p:nvPr>
            <p:ph type="title"/>
          </p:nvPr>
        </p:nvSpPr>
        <p:spPr>
          <a:xfrm>
            <a:off x="2109787" y="309398"/>
            <a:ext cx="10515600" cy="1325563"/>
          </a:xfrm>
        </p:spPr>
        <p:txBody>
          <a:bodyPr/>
          <a:lstStyle/>
          <a:p>
            <a:r>
              <a:rPr lang="en-US">
                <a:effectLst>
                  <a:outerShdw blurRad="38100" dist="38100" dir="2700000" algn="tl">
                    <a:srgbClr val="000000">
                      <a:alpha val="43137"/>
                    </a:srgbClr>
                  </a:outerShdw>
                </a:effectLst>
              </a:rPr>
              <a:t>Not Assault Weapons</a:t>
            </a:r>
          </a:p>
        </p:txBody>
      </p:sp>
      <p:sp>
        <p:nvSpPr>
          <p:cNvPr id="5" name="TextBox 4">
            <a:extLst>
              <a:ext uri="{FF2B5EF4-FFF2-40B4-BE49-F238E27FC236}">
                <a16:creationId xmlns:a16="http://schemas.microsoft.com/office/drawing/2014/main" id="{E1FB0B58-38B3-48CD-8BB3-A97455129BC9}"/>
              </a:ext>
            </a:extLst>
          </p:cNvPr>
          <p:cNvSpPr txBox="1"/>
          <p:nvPr/>
        </p:nvSpPr>
        <p:spPr>
          <a:xfrm>
            <a:off x="5750718" y="1690688"/>
            <a:ext cx="6157912" cy="320087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400">
                <a:cs typeface="Calibri"/>
              </a:rPr>
              <a:t>Any of the weapons, or replicas or duplicates of such weapons, specified in appendix A to 18 USC section 922 as appearing in such appendix on September 13, 1994. Such as weapons that were manufactured on October 1, 1993.</a:t>
            </a:r>
          </a:p>
          <a:p>
            <a:pPr marL="285750" indent="-285750">
              <a:spcAft>
                <a:spcPts val="1200"/>
              </a:spcAft>
              <a:buFont typeface="Arial" panose="020B0604020202020204" pitchFamily="34" charset="0"/>
              <a:buChar char="•"/>
            </a:pPr>
            <a:r>
              <a:rPr lang="en-US" sz="2400">
                <a:cs typeface="Calibri"/>
              </a:rPr>
              <a:t>Any weapon that is operated by manual bolt, pump, lever, or slide action.</a:t>
            </a:r>
          </a:p>
        </p:txBody>
      </p:sp>
      <p:pic>
        <p:nvPicPr>
          <p:cNvPr id="6" name="Picture 6">
            <a:extLst>
              <a:ext uri="{FF2B5EF4-FFF2-40B4-BE49-F238E27FC236}">
                <a16:creationId xmlns:a16="http://schemas.microsoft.com/office/drawing/2014/main" id="{87725706-ECB8-4D07-AA5F-A313E9E33AFE}"/>
              </a:ext>
            </a:extLst>
          </p:cNvPr>
          <p:cNvPicPr>
            <a:picLocks noChangeAspect="1"/>
          </p:cNvPicPr>
          <p:nvPr/>
        </p:nvPicPr>
        <p:blipFill>
          <a:blip r:embed="rId2"/>
          <a:stretch>
            <a:fillRect/>
          </a:stretch>
        </p:blipFill>
        <p:spPr>
          <a:xfrm>
            <a:off x="283370" y="773243"/>
            <a:ext cx="3055807" cy="3055807"/>
          </a:xfrm>
          <a:prstGeom prst="rect">
            <a:avLst/>
          </a:prstGeom>
        </p:spPr>
      </p:pic>
      <p:pic>
        <p:nvPicPr>
          <p:cNvPr id="7" name="Picture 4" descr="Image result for bolt action rifles">
            <a:extLst>
              <a:ext uri="{FF2B5EF4-FFF2-40B4-BE49-F238E27FC236}">
                <a16:creationId xmlns:a16="http://schemas.microsoft.com/office/drawing/2014/main" id="{7C172DE7-C449-4610-9EB7-AE196991B048}"/>
              </a:ext>
            </a:extLst>
          </p:cNvPr>
          <p:cNvPicPr>
            <a:picLocks noChangeAspect="1"/>
          </p:cNvPicPr>
          <p:nvPr/>
        </p:nvPicPr>
        <p:blipFill>
          <a:blip r:embed="rId3"/>
          <a:stretch>
            <a:fillRect/>
          </a:stretch>
        </p:blipFill>
        <p:spPr>
          <a:xfrm>
            <a:off x="2831571" y="1668229"/>
            <a:ext cx="2364317" cy="2149379"/>
          </a:xfrm>
          <a:prstGeom prst="rect">
            <a:avLst/>
          </a:prstGeom>
        </p:spPr>
      </p:pic>
      <p:pic>
        <p:nvPicPr>
          <p:cNvPr id="8" name="Picture 5">
            <a:extLst>
              <a:ext uri="{FF2B5EF4-FFF2-40B4-BE49-F238E27FC236}">
                <a16:creationId xmlns:a16="http://schemas.microsoft.com/office/drawing/2014/main" id="{4C7F8CE0-DAAF-4F8D-AFB9-34ABD5CE232B}"/>
              </a:ext>
            </a:extLst>
          </p:cNvPr>
          <p:cNvPicPr>
            <a:picLocks noChangeAspect="1"/>
          </p:cNvPicPr>
          <p:nvPr/>
        </p:nvPicPr>
        <p:blipFill rotWithShape="1">
          <a:blip r:embed="rId4"/>
          <a:srcRect t="22568" b="28184"/>
          <a:stretch/>
        </p:blipFill>
        <p:spPr>
          <a:xfrm>
            <a:off x="526640" y="3929062"/>
            <a:ext cx="4946663" cy="1260709"/>
          </a:xfrm>
          <a:prstGeom prst="rect">
            <a:avLst/>
          </a:prstGeom>
        </p:spPr>
      </p:pic>
    </p:spTree>
    <p:extLst>
      <p:ext uri="{BB962C8B-B14F-4D97-AF65-F5344CB8AC3E}">
        <p14:creationId xmlns:p14="http://schemas.microsoft.com/office/powerpoint/2010/main" val="235899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3543D-B48C-4444-80E0-8A0DF77018A2}"/>
              </a:ext>
            </a:extLst>
          </p:cNvPr>
          <p:cNvSpPr>
            <a:spLocks noGrp="1"/>
          </p:cNvSpPr>
          <p:nvPr>
            <p:ph type="title"/>
          </p:nvPr>
        </p:nvSpPr>
        <p:spPr>
          <a:xfrm>
            <a:off x="838200" y="276703"/>
            <a:ext cx="10515600" cy="1325563"/>
          </a:xfrm>
        </p:spPr>
        <p:txBody>
          <a:bodyPr/>
          <a:lstStyle/>
          <a:p>
            <a:r>
              <a:rPr lang="en-US">
                <a:effectLst>
                  <a:outerShdw blurRad="38100" dist="38100" dir="2700000" algn="tl">
                    <a:srgbClr val="000000">
                      <a:alpha val="43137"/>
                    </a:srgbClr>
                  </a:outerShdw>
                </a:effectLst>
              </a:rPr>
              <a:t>Not Assault Weapons</a:t>
            </a:r>
          </a:p>
        </p:txBody>
      </p:sp>
      <p:sp>
        <p:nvSpPr>
          <p:cNvPr id="5" name="TextBox 4">
            <a:extLst>
              <a:ext uri="{FF2B5EF4-FFF2-40B4-BE49-F238E27FC236}">
                <a16:creationId xmlns:a16="http://schemas.microsoft.com/office/drawing/2014/main" id="{E1FB0B58-38B3-48CD-8BB3-A97455129BC9}"/>
              </a:ext>
            </a:extLst>
          </p:cNvPr>
          <p:cNvSpPr txBox="1"/>
          <p:nvPr/>
        </p:nvSpPr>
        <p:spPr>
          <a:xfrm>
            <a:off x="306344" y="1602266"/>
            <a:ext cx="6793708" cy="3724096"/>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a:cs typeface="Calibri"/>
              </a:rPr>
              <a:t>Any weapon manufactured prior to </a:t>
            </a:r>
            <a:r>
              <a:rPr lang="en-US" sz="2400">
                <a:solidFill>
                  <a:srgbClr val="FF0000"/>
                </a:solidFill>
                <a:cs typeface="Calibri"/>
              </a:rPr>
              <a:t>1899</a:t>
            </a:r>
            <a:r>
              <a:rPr lang="en-US" sz="2400">
                <a:cs typeface="Calibri"/>
              </a:rPr>
              <a:t>.</a:t>
            </a:r>
            <a:r>
              <a:rPr lang="en-US" sz="2400">
                <a:solidFill>
                  <a:srgbClr val="FF0000"/>
                </a:solidFill>
                <a:cs typeface="Calibri"/>
              </a:rPr>
              <a:t> </a:t>
            </a:r>
            <a:r>
              <a:rPr lang="en-US" sz="2400">
                <a:cs typeface="Calibri"/>
              </a:rPr>
              <a:t>Simply</a:t>
            </a:r>
            <a:r>
              <a:rPr lang="en-US" sz="2400">
                <a:solidFill>
                  <a:srgbClr val="FF0000"/>
                </a:solidFill>
                <a:cs typeface="Calibri"/>
              </a:rPr>
              <a:t> </a:t>
            </a:r>
            <a:r>
              <a:rPr lang="en-US" sz="2400">
                <a:cs typeface="Calibri"/>
              </a:rPr>
              <a:t>will not meet the legal definition of firearm, rifle, or shotgun under MGL 140 s. 121</a:t>
            </a:r>
          </a:p>
          <a:p>
            <a:pPr marL="342900" indent="-342900">
              <a:spcAft>
                <a:spcPts val="1200"/>
              </a:spcAft>
              <a:buFont typeface="Arial" panose="020B0604020202020204" pitchFamily="34" charset="0"/>
              <a:buChar char="•"/>
            </a:pPr>
            <a:r>
              <a:rPr lang="en-US" sz="2400">
                <a:cs typeface="Calibri"/>
              </a:rPr>
              <a:t>Any semiautomatic rifle that cannot accept a detachable box magazine that holds more than five (5) live cartridges; or </a:t>
            </a:r>
          </a:p>
          <a:p>
            <a:pPr marL="342900" indent="-342900">
              <a:spcAft>
                <a:spcPts val="1200"/>
              </a:spcAft>
              <a:buFont typeface="Arial" panose="020B0604020202020204" pitchFamily="34" charset="0"/>
              <a:buChar char="•"/>
            </a:pPr>
            <a:r>
              <a:rPr lang="en-US" sz="2400">
                <a:cs typeface="Calibri"/>
              </a:rPr>
              <a:t>Any semiautomatic shotgun that cannot hold more than five (5) </a:t>
            </a:r>
            <a:r>
              <a:rPr lang="en-US" sz="2400" err="1">
                <a:cs typeface="Calibri"/>
              </a:rPr>
              <a:t>shotshells</a:t>
            </a:r>
            <a:r>
              <a:rPr lang="en-US" sz="2400">
                <a:cs typeface="Calibri"/>
              </a:rPr>
              <a:t> in a fixed or detachable magazine.</a:t>
            </a:r>
            <a:endParaRPr lang="en-US" sz="2400"/>
          </a:p>
        </p:txBody>
      </p:sp>
      <p:pic>
        <p:nvPicPr>
          <p:cNvPr id="9" name="Picture 5">
            <a:extLst>
              <a:ext uri="{FF2B5EF4-FFF2-40B4-BE49-F238E27FC236}">
                <a16:creationId xmlns:a16="http://schemas.microsoft.com/office/drawing/2014/main" id="{2D004E94-87DC-4737-BD2C-2D7E6C797DDB}"/>
              </a:ext>
            </a:extLst>
          </p:cNvPr>
          <p:cNvPicPr>
            <a:picLocks noChangeAspect="1"/>
          </p:cNvPicPr>
          <p:nvPr/>
        </p:nvPicPr>
        <p:blipFill rotWithShape="1">
          <a:blip r:embed="rId2"/>
          <a:srcRect b="17987"/>
          <a:stretch/>
        </p:blipFill>
        <p:spPr>
          <a:xfrm>
            <a:off x="6892697" y="1527030"/>
            <a:ext cx="5299303" cy="1325563"/>
          </a:xfrm>
          <a:prstGeom prst="rect">
            <a:avLst/>
          </a:prstGeom>
        </p:spPr>
      </p:pic>
      <p:pic>
        <p:nvPicPr>
          <p:cNvPr id="10" name="Picture 4" descr="The Browning BAR. The hunting rifle and its history. Nice morning read">
            <a:extLst>
              <a:ext uri="{FF2B5EF4-FFF2-40B4-BE49-F238E27FC236}">
                <a16:creationId xmlns:a16="http://schemas.microsoft.com/office/drawing/2014/main" id="{64F3BD63-E619-4E35-828A-201D641180EC}"/>
              </a:ext>
            </a:extLst>
          </p:cNvPr>
          <p:cNvPicPr>
            <a:picLocks noChangeAspect="1"/>
          </p:cNvPicPr>
          <p:nvPr/>
        </p:nvPicPr>
        <p:blipFill>
          <a:blip r:embed="rId3"/>
          <a:stretch>
            <a:fillRect/>
          </a:stretch>
        </p:blipFill>
        <p:spPr>
          <a:xfrm>
            <a:off x="7533439" y="2793730"/>
            <a:ext cx="4017818" cy="2651760"/>
          </a:xfrm>
          <a:prstGeom prst="rect">
            <a:avLst/>
          </a:prstGeom>
        </p:spPr>
      </p:pic>
    </p:spTree>
    <p:extLst>
      <p:ext uri="{BB962C8B-B14F-4D97-AF65-F5344CB8AC3E}">
        <p14:creationId xmlns:p14="http://schemas.microsoft.com/office/powerpoint/2010/main" val="92915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YMA CM032 M14 AEG Airsoft Rifle">
            <a:extLst>
              <a:ext uri="{FF2B5EF4-FFF2-40B4-BE49-F238E27FC236}">
                <a16:creationId xmlns:a16="http://schemas.microsoft.com/office/drawing/2014/main" id="{D7ACDAE6-249E-4C6D-92AE-978CD9C2A64D}"/>
              </a:ext>
            </a:extLst>
          </p:cNvPr>
          <p:cNvPicPr>
            <a:picLocks noChangeAspect="1"/>
          </p:cNvPicPr>
          <p:nvPr/>
        </p:nvPicPr>
        <p:blipFill rotWithShape="1">
          <a:blip r:embed="rId2"/>
          <a:srcRect l="4152" t="-822" r="3324" b="20061"/>
          <a:stretch/>
        </p:blipFill>
        <p:spPr>
          <a:xfrm>
            <a:off x="5497623" y="2998221"/>
            <a:ext cx="6519702" cy="2034446"/>
          </a:xfrm>
          <a:prstGeom prst="rect">
            <a:avLst/>
          </a:prstGeom>
        </p:spPr>
      </p:pic>
      <p:sp>
        <p:nvSpPr>
          <p:cNvPr id="2" name="Title 1">
            <a:extLst>
              <a:ext uri="{FF2B5EF4-FFF2-40B4-BE49-F238E27FC236}">
                <a16:creationId xmlns:a16="http://schemas.microsoft.com/office/drawing/2014/main" id="{ED3C9DB1-F799-43A6-980B-3493D82E96E6}"/>
              </a:ext>
            </a:extLst>
          </p:cNvPr>
          <p:cNvSpPr>
            <a:spLocks noGrp="1"/>
          </p:cNvSpPr>
          <p:nvPr>
            <p:ph type="title"/>
          </p:nvPr>
        </p:nvSpPr>
        <p:spPr/>
        <p:txBody>
          <a:bodyPr/>
          <a:lstStyle/>
          <a:p>
            <a:r>
              <a:rPr lang="en-US">
                <a:effectLst>
                  <a:outerShdw blurRad="38100" dist="38100" dir="2700000" algn="tl">
                    <a:srgbClr val="000000">
                      <a:alpha val="43137"/>
                    </a:srgbClr>
                  </a:outerShdw>
                </a:effectLst>
              </a:rPr>
              <a:t>Not Copies or Duplicates (Allowed)</a:t>
            </a:r>
          </a:p>
        </p:txBody>
      </p:sp>
      <p:pic>
        <p:nvPicPr>
          <p:cNvPr id="4" name="Picture 15">
            <a:extLst>
              <a:ext uri="{FF2B5EF4-FFF2-40B4-BE49-F238E27FC236}">
                <a16:creationId xmlns:a16="http://schemas.microsoft.com/office/drawing/2014/main" id="{C9AF9877-50C9-477D-98DF-C5A3825E75F5}"/>
              </a:ext>
            </a:extLst>
          </p:cNvPr>
          <p:cNvPicPr>
            <a:picLocks noChangeAspect="1"/>
          </p:cNvPicPr>
          <p:nvPr/>
        </p:nvPicPr>
        <p:blipFill rotWithShape="1">
          <a:blip r:embed="rId3"/>
          <a:srcRect l="5052" r="-2" b="-2"/>
          <a:stretch/>
        </p:blipFill>
        <p:spPr>
          <a:xfrm>
            <a:off x="337320" y="1348734"/>
            <a:ext cx="5160303" cy="3028717"/>
          </a:xfrm>
          <a:prstGeom prst="rect">
            <a:avLst/>
          </a:prstGeom>
        </p:spPr>
      </p:pic>
      <p:sp>
        <p:nvSpPr>
          <p:cNvPr id="6" name="TextBox 5">
            <a:extLst>
              <a:ext uri="{FF2B5EF4-FFF2-40B4-BE49-F238E27FC236}">
                <a16:creationId xmlns:a16="http://schemas.microsoft.com/office/drawing/2014/main" id="{4F5FB9E7-0194-4A1E-93C5-089B0D4648A3}"/>
              </a:ext>
            </a:extLst>
          </p:cNvPr>
          <p:cNvSpPr txBox="1"/>
          <p:nvPr/>
        </p:nvSpPr>
        <p:spPr>
          <a:xfrm>
            <a:off x="593726" y="4245583"/>
            <a:ext cx="6155472" cy="369332"/>
          </a:xfrm>
          <a:prstGeom prst="rect">
            <a:avLst/>
          </a:prstGeom>
          <a:noFill/>
        </p:spPr>
        <p:txBody>
          <a:bodyPr wrap="square">
            <a:spAutoFit/>
          </a:bodyPr>
          <a:lstStyle/>
          <a:p>
            <a:r>
              <a:rPr lang="en-US" sz="1800" b="1"/>
              <a:t>IWI </a:t>
            </a:r>
            <a:r>
              <a:rPr lang="en-US" sz="1800" b="1" err="1"/>
              <a:t>Tavor</a:t>
            </a:r>
            <a:r>
              <a:rPr lang="en-US" sz="1800" b="1"/>
              <a:t>, </a:t>
            </a:r>
            <a:r>
              <a:rPr lang="en-US" sz="1800"/>
              <a:t>or a substantially similar model</a:t>
            </a:r>
            <a:endParaRPr lang="en-US" sz="1800">
              <a:cs typeface="Calibri"/>
            </a:endParaRPr>
          </a:p>
        </p:txBody>
      </p:sp>
      <p:pic>
        <p:nvPicPr>
          <p:cNvPr id="7" name="Picture 4">
            <a:extLst>
              <a:ext uri="{FF2B5EF4-FFF2-40B4-BE49-F238E27FC236}">
                <a16:creationId xmlns:a16="http://schemas.microsoft.com/office/drawing/2014/main" id="{56AD20E9-6773-4B49-BCA8-3A20EE65CF2D}"/>
              </a:ext>
            </a:extLst>
          </p:cNvPr>
          <p:cNvPicPr>
            <a:picLocks noChangeAspect="1"/>
          </p:cNvPicPr>
          <p:nvPr/>
        </p:nvPicPr>
        <p:blipFill rotWithShape="1">
          <a:blip r:embed="rId4"/>
          <a:srcRect t="17395" b="10162"/>
          <a:stretch/>
        </p:blipFill>
        <p:spPr>
          <a:xfrm>
            <a:off x="6018876" y="1248835"/>
            <a:ext cx="5835804" cy="2029267"/>
          </a:xfrm>
          <a:prstGeom prst="rect">
            <a:avLst/>
          </a:prstGeom>
        </p:spPr>
      </p:pic>
      <p:sp>
        <p:nvSpPr>
          <p:cNvPr id="9" name="TextBox 8">
            <a:extLst>
              <a:ext uri="{FF2B5EF4-FFF2-40B4-BE49-F238E27FC236}">
                <a16:creationId xmlns:a16="http://schemas.microsoft.com/office/drawing/2014/main" id="{95BCFBF8-AC39-49DB-BE12-EB7B071D38FF}"/>
              </a:ext>
            </a:extLst>
          </p:cNvPr>
          <p:cNvSpPr txBox="1"/>
          <p:nvPr/>
        </p:nvSpPr>
        <p:spPr>
          <a:xfrm>
            <a:off x="7436028" y="2998221"/>
            <a:ext cx="4534827" cy="369332"/>
          </a:xfrm>
          <a:prstGeom prst="rect">
            <a:avLst/>
          </a:prstGeom>
          <a:noFill/>
        </p:spPr>
        <p:txBody>
          <a:bodyPr wrap="square">
            <a:spAutoFit/>
          </a:bodyPr>
          <a:lstStyle/>
          <a:p>
            <a:r>
              <a:rPr lang="en-US" sz="1800" b="1"/>
              <a:t>Ruger Mini 14 </a:t>
            </a:r>
            <a:r>
              <a:rPr lang="en-US" sz="1800"/>
              <a:t>or similar model</a:t>
            </a:r>
            <a:endParaRPr lang="en-US" b="1"/>
          </a:p>
        </p:txBody>
      </p:sp>
      <p:sp>
        <p:nvSpPr>
          <p:cNvPr id="12" name="TextBox 11">
            <a:extLst>
              <a:ext uri="{FF2B5EF4-FFF2-40B4-BE49-F238E27FC236}">
                <a16:creationId xmlns:a16="http://schemas.microsoft.com/office/drawing/2014/main" id="{E77845AD-2CDB-4E3A-8520-6171379B437E}"/>
              </a:ext>
            </a:extLst>
          </p:cNvPr>
          <p:cNvSpPr txBox="1"/>
          <p:nvPr/>
        </p:nvSpPr>
        <p:spPr>
          <a:xfrm>
            <a:off x="8575359" y="4377094"/>
            <a:ext cx="3616641" cy="646331"/>
          </a:xfrm>
          <a:prstGeom prst="rect">
            <a:avLst/>
          </a:prstGeom>
          <a:noFill/>
        </p:spPr>
        <p:txBody>
          <a:bodyPr wrap="square">
            <a:spAutoFit/>
          </a:bodyPr>
          <a:lstStyle/>
          <a:p>
            <a:r>
              <a:rPr lang="en-US" sz="1800" b="1"/>
              <a:t>M1A1 </a:t>
            </a:r>
            <a:r>
              <a:rPr lang="en-US" sz="1800"/>
              <a:t>or a substantially similar model</a:t>
            </a:r>
            <a:endParaRPr lang="en-US"/>
          </a:p>
        </p:txBody>
      </p:sp>
    </p:spTree>
    <p:extLst>
      <p:ext uri="{BB962C8B-B14F-4D97-AF65-F5344CB8AC3E}">
        <p14:creationId xmlns:p14="http://schemas.microsoft.com/office/powerpoint/2010/main" val="4234782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CF1A-D7FA-48B6-9624-4AC5D7BD3453}"/>
              </a:ext>
            </a:extLst>
          </p:cNvPr>
          <p:cNvSpPr>
            <a:spLocks noGrp="1"/>
          </p:cNvSpPr>
          <p:nvPr>
            <p:ph type="title"/>
          </p:nvPr>
        </p:nvSpPr>
        <p:spPr/>
        <p:txBody>
          <a:bodyPr>
            <a:normAutofit fontScale="90000"/>
          </a:bodyPr>
          <a:lstStyle/>
          <a:p>
            <a:r>
              <a:rPr lang="en-US">
                <a:effectLst>
                  <a:outerShdw blurRad="38100" dist="38100" dir="2700000" algn="tl">
                    <a:srgbClr val="000000">
                      <a:alpha val="43137"/>
                    </a:srgbClr>
                  </a:outerShdw>
                </a:effectLst>
              </a:rPr>
              <a:t>Licensing Authority Inspection Responsibility</a:t>
            </a:r>
          </a:p>
        </p:txBody>
      </p:sp>
      <p:sp>
        <p:nvSpPr>
          <p:cNvPr id="3" name="Content Placeholder 2">
            <a:extLst>
              <a:ext uri="{FF2B5EF4-FFF2-40B4-BE49-F238E27FC236}">
                <a16:creationId xmlns:a16="http://schemas.microsoft.com/office/drawing/2014/main" id="{914BB244-39DA-45AE-B515-4685C67A8033}"/>
              </a:ext>
            </a:extLst>
          </p:cNvPr>
          <p:cNvSpPr>
            <a:spLocks noGrp="1"/>
          </p:cNvSpPr>
          <p:nvPr>
            <p:ph idx="1"/>
          </p:nvPr>
        </p:nvSpPr>
        <p:spPr>
          <a:xfrm>
            <a:off x="604520" y="1538977"/>
            <a:ext cx="10515600" cy="3780045"/>
          </a:xfrm>
        </p:spPr>
        <p:txBody>
          <a:bodyPr>
            <a:normAutofit/>
          </a:bodyPr>
          <a:lstStyle/>
          <a:p>
            <a:pPr marL="0" indent="0" algn="ctr">
              <a:buNone/>
            </a:pPr>
            <a:r>
              <a:rPr lang="en-US" sz="3200" b="1"/>
              <a:t>MGL c. 140, § 123</a:t>
            </a:r>
            <a:r>
              <a:rPr lang="en-US" sz="3200"/>
              <a:t>:</a:t>
            </a:r>
          </a:p>
          <a:p>
            <a:pPr marL="0" indent="0">
              <a:buNone/>
            </a:pPr>
            <a:r>
              <a:rPr lang="en-US" sz="3200"/>
              <a:t>The licensing authority shall enter, one time per calendar year, during regular business hours, the commercial premises owned or leased by any licensee, wherein such records required to be maintained under this section are stored or maintained, and inspect, in a reasonable manner, such records and inventory for the purpose of enforcing the provisions of this section.</a:t>
            </a:r>
          </a:p>
        </p:txBody>
      </p:sp>
    </p:spTree>
    <p:extLst>
      <p:ext uri="{BB962C8B-B14F-4D97-AF65-F5344CB8AC3E}">
        <p14:creationId xmlns:p14="http://schemas.microsoft.com/office/powerpoint/2010/main" val="3161588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0039-12EB-E0EB-834E-2A27B9417567}"/>
              </a:ext>
            </a:extLst>
          </p:cNvPr>
          <p:cNvSpPr>
            <a:spLocks noGrp="1"/>
          </p:cNvSpPr>
          <p:nvPr>
            <p:ph type="title"/>
          </p:nvPr>
        </p:nvSpPr>
        <p:spPr>
          <a:xfrm>
            <a:off x="838200" y="157550"/>
            <a:ext cx="10515600" cy="1325563"/>
          </a:xfrm>
        </p:spPr>
        <p:txBody>
          <a:bodyPr>
            <a:normAutofit/>
          </a:bodyPr>
          <a:lstStyle/>
          <a:p>
            <a:pPr algn="ctr"/>
            <a:r>
              <a:rPr lang="en-US">
                <a:effectLst>
                  <a:outerShdw blurRad="38100" dist="38100" dir="2700000" algn="tl">
                    <a:srgbClr val="000000">
                      <a:alpha val="43137"/>
                    </a:srgbClr>
                  </a:outerShdw>
                </a:effectLst>
                <a:cs typeface="Times New Roman" panose="02020603050405020304" pitchFamily="18" charset="0"/>
              </a:rPr>
              <a:t>Inform ATF…</a:t>
            </a:r>
          </a:p>
        </p:txBody>
      </p:sp>
      <p:sp>
        <p:nvSpPr>
          <p:cNvPr id="3" name="Content Placeholder 2">
            <a:extLst>
              <a:ext uri="{FF2B5EF4-FFF2-40B4-BE49-F238E27FC236}">
                <a16:creationId xmlns:a16="http://schemas.microsoft.com/office/drawing/2014/main" id="{87FB31D3-F5AF-2462-EED7-C79E84B7DE2C}"/>
              </a:ext>
            </a:extLst>
          </p:cNvPr>
          <p:cNvSpPr>
            <a:spLocks noGrp="1"/>
          </p:cNvSpPr>
          <p:nvPr>
            <p:ph idx="1"/>
          </p:nvPr>
        </p:nvSpPr>
        <p:spPr>
          <a:xfrm>
            <a:off x="1005468" y="1483113"/>
            <a:ext cx="10515600" cy="4122558"/>
          </a:xfrm>
        </p:spPr>
        <p:txBody>
          <a:bodyPr>
            <a:normAutofit/>
          </a:bodyPr>
          <a:lstStyle/>
          <a:p>
            <a:r>
              <a:rPr lang="en-US">
                <a:cs typeface="Times New Roman" panose="02020603050405020304" pitchFamily="18" charset="0"/>
              </a:rPr>
              <a:t>Any attempt to deny you entry to conduct your inspection  </a:t>
            </a:r>
          </a:p>
          <a:p>
            <a:r>
              <a:rPr lang="en-US">
                <a:cs typeface="Times New Roman" panose="02020603050405020304" pitchFamily="18" charset="0"/>
              </a:rPr>
              <a:t>If required records are not being stored at the business premises </a:t>
            </a:r>
          </a:p>
          <a:p>
            <a:r>
              <a:rPr lang="en-US">
                <a:cs typeface="Times New Roman" panose="02020603050405020304" pitchFamily="18" charset="0"/>
              </a:rPr>
              <a:t>Information related to possible violations of Federal law pertaining to NICS, not executing Forms 4473, missing firearms, and prohibited transfers</a:t>
            </a:r>
          </a:p>
          <a:p>
            <a:r>
              <a:rPr lang="en-US">
                <a:cs typeface="Times New Roman" panose="02020603050405020304" pitchFamily="18" charset="0"/>
              </a:rPr>
              <a:t>Evidence the FFL is conducting business away from his licensed premises (not associated with a gun show in MA)</a:t>
            </a:r>
          </a:p>
          <a:p>
            <a:pPr marL="0" indent="0">
              <a:buNone/>
            </a:pPr>
            <a:endParaRPr lang="en-US"/>
          </a:p>
        </p:txBody>
      </p:sp>
    </p:spTree>
    <p:extLst>
      <p:ext uri="{BB962C8B-B14F-4D97-AF65-F5344CB8AC3E}">
        <p14:creationId xmlns:p14="http://schemas.microsoft.com/office/powerpoint/2010/main" val="2374142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0039-12EB-E0EB-834E-2A27B9417567}"/>
              </a:ext>
            </a:extLst>
          </p:cNvPr>
          <p:cNvSpPr>
            <a:spLocks noGrp="1"/>
          </p:cNvSpPr>
          <p:nvPr>
            <p:ph type="title"/>
          </p:nvPr>
        </p:nvSpPr>
        <p:spPr>
          <a:xfrm>
            <a:off x="838200" y="157550"/>
            <a:ext cx="10515600" cy="1325563"/>
          </a:xfrm>
        </p:spPr>
        <p:txBody>
          <a:bodyPr>
            <a:normAutofit/>
          </a:bodyPr>
          <a:lstStyle/>
          <a:p>
            <a:pPr algn="ctr"/>
            <a:r>
              <a:rPr lang="en-US">
                <a:effectLst>
                  <a:outerShdw blurRad="38100" dist="38100" dir="2700000" algn="tl">
                    <a:srgbClr val="000000">
                      <a:alpha val="43137"/>
                    </a:srgbClr>
                  </a:outerShdw>
                </a:effectLst>
                <a:cs typeface="Times New Roman" panose="02020603050405020304" pitchFamily="18" charset="0"/>
              </a:rPr>
              <a:t>Inform ATF…</a:t>
            </a:r>
          </a:p>
        </p:txBody>
      </p:sp>
      <p:sp>
        <p:nvSpPr>
          <p:cNvPr id="3" name="Content Placeholder 2">
            <a:extLst>
              <a:ext uri="{FF2B5EF4-FFF2-40B4-BE49-F238E27FC236}">
                <a16:creationId xmlns:a16="http://schemas.microsoft.com/office/drawing/2014/main" id="{87FB31D3-F5AF-2462-EED7-C79E84B7DE2C}"/>
              </a:ext>
            </a:extLst>
          </p:cNvPr>
          <p:cNvSpPr>
            <a:spLocks noGrp="1"/>
          </p:cNvSpPr>
          <p:nvPr>
            <p:ph idx="1"/>
          </p:nvPr>
        </p:nvSpPr>
        <p:spPr>
          <a:xfrm>
            <a:off x="838200" y="1483113"/>
            <a:ext cx="10515600" cy="4122558"/>
          </a:xfrm>
        </p:spPr>
        <p:txBody>
          <a:bodyPr>
            <a:normAutofit/>
          </a:bodyPr>
          <a:lstStyle/>
          <a:p>
            <a:r>
              <a:rPr lang="en-US">
                <a:cs typeface="Times New Roman" panose="02020603050405020304" pitchFamily="18" charset="0"/>
              </a:rPr>
              <a:t>Evidence of straw sales or transfers to prohibited people</a:t>
            </a:r>
          </a:p>
          <a:p>
            <a:r>
              <a:rPr lang="en-US">
                <a:cs typeface="Times New Roman" panose="02020603050405020304" pitchFamily="18" charset="0"/>
              </a:rPr>
              <a:t>Any unusual purchasing patterns identified</a:t>
            </a:r>
          </a:p>
          <a:p>
            <a:r>
              <a:rPr lang="en-US">
                <a:cs typeface="Times New Roman" panose="02020603050405020304" pitchFamily="18" charset="0"/>
              </a:rPr>
              <a:t>Indications the FFL changed his business hours or is moving</a:t>
            </a:r>
          </a:p>
          <a:p>
            <a:r>
              <a:rPr lang="en-US">
                <a:cs typeface="Times New Roman" panose="02020603050405020304" pitchFamily="18" charset="0"/>
              </a:rPr>
              <a:t>Questions related to electronic recordkeeping systems the FFL uses</a:t>
            </a:r>
          </a:p>
          <a:p>
            <a:r>
              <a:rPr lang="en-US">
                <a:cs typeface="Times New Roman" panose="02020603050405020304" pitchFamily="18" charset="0"/>
              </a:rPr>
              <a:t>Any guidance needed or questions you may have regarding federal firearms law</a:t>
            </a:r>
          </a:p>
          <a:p>
            <a:endParaRPr lang="en-US"/>
          </a:p>
        </p:txBody>
      </p:sp>
    </p:spTree>
    <p:extLst>
      <p:ext uri="{BB962C8B-B14F-4D97-AF65-F5344CB8AC3E}">
        <p14:creationId xmlns:p14="http://schemas.microsoft.com/office/powerpoint/2010/main" val="891701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a:extLst>
              <a:ext uri="{FF2B5EF4-FFF2-40B4-BE49-F238E27FC236}">
                <a16:creationId xmlns:a16="http://schemas.microsoft.com/office/drawing/2014/main" id="{9D40E262-DA10-64FD-F099-63FC3C65AEE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127" t="26512" r="19395" b="23203"/>
          <a:stretch/>
        </p:blipFill>
        <p:spPr>
          <a:xfrm>
            <a:off x="6255590" y="1170878"/>
            <a:ext cx="5936410" cy="3200400"/>
          </a:xfrm>
        </p:spPr>
      </p:pic>
      <p:sp>
        <p:nvSpPr>
          <p:cNvPr id="2" name="Title 1">
            <a:extLst>
              <a:ext uri="{FF2B5EF4-FFF2-40B4-BE49-F238E27FC236}">
                <a16:creationId xmlns:a16="http://schemas.microsoft.com/office/drawing/2014/main" id="{5BF42949-7A7C-5E12-A213-0CF67F960D8D}"/>
              </a:ext>
            </a:extLst>
          </p:cNvPr>
          <p:cNvSpPr>
            <a:spLocks noGrp="1"/>
          </p:cNvSpPr>
          <p:nvPr>
            <p:ph type="title"/>
          </p:nvPr>
        </p:nvSpPr>
        <p:spPr>
          <a:xfrm>
            <a:off x="1594624" y="-429322"/>
            <a:ext cx="8095035" cy="1600200"/>
          </a:xfrm>
        </p:spPr>
        <p:txBody>
          <a:bodyPr>
            <a:normAutofit/>
          </a:bodyPr>
          <a:lstStyle/>
          <a:p>
            <a:r>
              <a:rPr lang="en-US" sz="4000">
                <a:effectLst>
                  <a:outerShdw blurRad="38100" dist="38100" dir="2700000" algn="tl">
                    <a:srgbClr val="000000">
                      <a:alpha val="43137"/>
                    </a:srgbClr>
                  </a:outerShdw>
                </a:effectLst>
                <a:cs typeface="Times New Roman" panose="02020603050405020304" pitchFamily="18" charset="0"/>
              </a:rPr>
              <a:t>Contact ATF for assistance </a:t>
            </a:r>
          </a:p>
        </p:txBody>
      </p:sp>
      <p:sp>
        <p:nvSpPr>
          <p:cNvPr id="9" name="Content Placeholder 8">
            <a:extLst>
              <a:ext uri="{FF2B5EF4-FFF2-40B4-BE49-F238E27FC236}">
                <a16:creationId xmlns:a16="http://schemas.microsoft.com/office/drawing/2014/main" id="{1B1A0882-BD2C-4632-D6AC-21B0072A0D44}"/>
              </a:ext>
            </a:extLst>
          </p:cNvPr>
          <p:cNvSpPr>
            <a:spLocks noGrp="1"/>
          </p:cNvSpPr>
          <p:nvPr>
            <p:ph type="body" sz="half" idx="2"/>
          </p:nvPr>
        </p:nvSpPr>
        <p:spPr>
          <a:xfrm>
            <a:off x="337929" y="1523205"/>
            <a:ext cx="6107476" cy="4063555"/>
          </a:xfrm>
        </p:spPr>
        <p:txBody>
          <a:bodyPr>
            <a:normAutofit fontScale="92500" lnSpcReduction="10000"/>
          </a:bodyPr>
          <a:lstStyle/>
          <a:p>
            <a:pPr algn="ctr"/>
            <a:r>
              <a:rPr lang="en-US" sz="2400" b="1" u="sng">
                <a:solidFill>
                  <a:srgbClr val="FF0000"/>
                </a:solidFill>
                <a:cs typeface="Times New Roman" panose="02020603050405020304" pitchFamily="18" charset="0"/>
              </a:rPr>
              <a:t>Boston Area Office </a:t>
            </a:r>
          </a:p>
          <a:p>
            <a:pPr algn="ctr"/>
            <a:r>
              <a:rPr lang="en-US" sz="2400">
                <a:solidFill>
                  <a:srgbClr val="FF0000"/>
                </a:solidFill>
                <a:cs typeface="Times New Roman" panose="02020603050405020304" pitchFamily="18" charset="0"/>
              </a:rPr>
              <a:t>(Suffolk, Middlesex, and Essex Counties)</a:t>
            </a:r>
          </a:p>
          <a:p>
            <a:pPr algn="ctr">
              <a:spcAft>
                <a:spcPts val="1200"/>
              </a:spcAft>
            </a:pPr>
            <a:r>
              <a:rPr lang="en-US" sz="2400">
                <a:solidFill>
                  <a:srgbClr val="FF0000"/>
                </a:solidFill>
                <a:cs typeface="Times New Roman" panose="02020603050405020304" pitchFamily="18" charset="0"/>
              </a:rPr>
              <a:t>Area Supervisor Jon Baum 617-557-1202</a:t>
            </a:r>
          </a:p>
          <a:p>
            <a:pPr algn="ctr"/>
            <a:r>
              <a:rPr lang="en-US" sz="2400" b="1" u="sng">
                <a:solidFill>
                  <a:srgbClr val="00B050"/>
                </a:solidFill>
                <a:cs typeface="Times New Roman" panose="02020603050405020304" pitchFamily="18" charset="0"/>
              </a:rPr>
              <a:t>Worcester Area Office </a:t>
            </a:r>
          </a:p>
          <a:p>
            <a:pPr algn="ctr"/>
            <a:r>
              <a:rPr lang="en-US" sz="2400">
                <a:solidFill>
                  <a:srgbClr val="00B050"/>
                </a:solidFill>
                <a:cs typeface="Times New Roman" panose="02020603050405020304" pitchFamily="18" charset="0"/>
              </a:rPr>
              <a:t>(Worcester County) </a:t>
            </a:r>
          </a:p>
          <a:p>
            <a:pPr algn="ctr">
              <a:spcAft>
                <a:spcPts val="1200"/>
              </a:spcAft>
            </a:pPr>
            <a:r>
              <a:rPr lang="en-US" sz="2400">
                <a:solidFill>
                  <a:srgbClr val="00B050"/>
                </a:solidFill>
                <a:cs typeface="Times New Roman" panose="02020603050405020304" pitchFamily="18" charset="0"/>
              </a:rPr>
              <a:t>Area Supervisor Hank Hennessy 508-926-6855</a:t>
            </a:r>
          </a:p>
          <a:p>
            <a:pPr algn="ctr"/>
            <a:r>
              <a:rPr lang="en-US" sz="2400" b="1" u="sng">
                <a:solidFill>
                  <a:schemeClr val="accent1"/>
                </a:solidFill>
                <a:cs typeface="Times New Roman" panose="02020603050405020304" pitchFamily="18" charset="0"/>
              </a:rPr>
              <a:t>Hartford Area Office </a:t>
            </a:r>
          </a:p>
          <a:p>
            <a:pPr algn="ctr"/>
            <a:r>
              <a:rPr lang="en-US" sz="2400">
                <a:solidFill>
                  <a:schemeClr val="accent1"/>
                </a:solidFill>
                <a:cs typeface="Times New Roman" panose="02020603050405020304" pitchFamily="18" charset="0"/>
              </a:rPr>
              <a:t>(all other counties) </a:t>
            </a:r>
          </a:p>
          <a:p>
            <a:pPr algn="ctr"/>
            <a:r>
              <a:rPr lang="en-US" sz="2400">
                <a:solidFill>
                  <a:schemeClr val="accent1"/>
                </a:solidFill>
                <a:cs typeface="Times New Roman" panose="02020603050405020304" pitchFamily="18" charset="0"/>
              </a:rPr>
              <a:t>Area Supervisor Sue Furtado 860-293-2540</a:t>
            </a:r>
          </a:p>
        </p:txBody>
      </p:sp>
    </p:spTree>
    <p:extLst>
      <p:ext uri="{BB962C8B-B14F-4D97-AF65-F5344CB8AC3E}">
        <p14:creationId xmlns:p14="http://schemas.microsoft.com/office/powerpoint/2010/main" val="2836898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Post Inspection Communications</a:t>
            </a:r>
          </a:p>
        </p:txBody>
      </p:sp>
      <p:sp>
        <p:nvSpPr>
          <p:cNvPr id="3" name="Content Placeholder 2"/>
          <p:cNvSpPr>
            <a:spLocks noGrp="1"/>
          </p:cNvSpPr>
          <p:nvPr>
            <p:ph idx="1"/>
          </p:nvPr>
        </p:nvSpPr>
        <p:spPr>
          <a:xfrm>
            <a:off x="409575" y="1825625"/>
            <a:ext cx="10944225" cy="3780045"/>
          </a:xfrm>
        </p:spPr>
        <p:txBody>
          <a:bodyPr>
            <a:normAutofit/>
          </a:bodyPr>
          <a:lstStyle/>
          <a:p>
            <a:pPr marL="0" indent="0">
              <a:buNone/>
            </a:pPr>
            <a:r>
              <a:rPr lang="en-US" sz="2000" b="1"/>
              <a:t>Violations:</a:t>
            </a:r>
          </a:p>
          <a:p>
            <a:pPr lvl="1"/>
            <a:r>
              <a:rPr lang="en-US" sz="2000"/>
              <a:t>Provide notice of violations to the Gun Shop owner with a notice to re-inspect.</a:t>
            </a:r>
          </a:p>
          <a:p>
            <a:pPr lvl="1"/>
            <a:r>
              <a:rPr lang="en-US" sz="2000"/>
              <a:t>If major violation -  </a:t>
            </a:r>
            <a:r>
              <a:rPr lang="en-US" sz="2000">
                <a:solidFill>
                  <a:srgbClr val="FF0000"/>
                </a:solidFill>
              </a:rPr>
              <a:t>consider revocation or suspension of license</a:t>
            </a:r>
          </a:p>
          <a:p>
            <a:pPr lvl="2"/>
            <a:r>
              <a:rPr lang="en-US">
                <a:solidFill>
                  <a:srgbClr val="FF0000"/>
                </a:solidFill>
              </a:rPr>
              <a:t>Criminal Violation: Consult District Attorney</a:t>
            </a:r>
          </a:p>
          <a:p>
            <a:pPr marL="0" indent="0">
              <a:buNone/>
            </a:pPr>
            <a:endParaRPr lang="en-US" sz="2000" b="1"/>
          </a:p>
          <a:p>
            <a:pPr marL="0" indent="0">
              <a:buNone/>
            </a:pPr>
            <a:r>
              <a:rPr lang="en-US" sz="2000" b="1"/>
              <a:t>Inspection Attestation:</a:t>
            </a:r>
          </a:p>
          <a:p>
            <a:pPr lvl="1"/>
            <a:r>
              <a:rPr lang="en-US" sz="2000"/>
              <a:t>Provide attestation of annual inspection to the FRB</a:t>
            </a:r>
          </a:p>
          <a:p>
            <a:pPr lvl="1"/>
            <a:r>
              <a:rPr lang="en-US" sz="2000"/>
              <a:t>Email signed and dated form on inspection checklist</a:t>
            </a:r>
            <a:endParaRPr lang="en-US" sz="2800">
              <a:solidFill>
                <a:srgbClr val="FF0000"/>
              </a:solidFill>
            </a:endParaRPr>
          </a:p>
        </p:txBody>
      </p:sp>
      <p:pic>
        <p:nvPicPr>
          <p:cNvPr id="5" name="Picture 4">
            <a:extLst>
              <a:ext uri="{FF2B5EF4-FFF2-40B4-BE49-F238E27FC236}">
                <a16:creationId xmlns:a16="http://schemas.microsoft.com/office/drawing/2014/main" id="{10B4A22A-6633-08EB-1FEB-1AA38385A1FE}"/>
              </a:ext>
            </a:extLst>
          </p:cNvPr>
          <p:cNvPicPr>
            <a:picLocks noChangeAspect="1"/>
          </p:cNvPicPr>
          <p:nvPr/>
        </p:nvPicPr>
        <p:blipFill>
          <a:blip r:embed="rId2"/>
          <a:stretch>
            <a:fillRect/>
          </a:stretch>
        </p:blipFill>
        <p:spPr>
          <a:xfrm>
            <a:off x="8353425" y="2492077"/>
            <a:ext cx="3429000" cy="427041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524795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ffectLst>
                  <a:outerShdw blurRad="38100" dist="38100" dir="2700000" algn="tl">
                    <a:srgbClr val="000000">
                      <a:alpha val="43137"/>
                    </a:srgbClr>
                  </a:outerShdw>
                </a:effectLst>
              </a:rPr>
              <a:t>Denying a Dealer’s License 	</a:t>
            </a:r>
          </a:p>
        </p:txBody>
      </p:sp>
      <p:sp>
        <p:nvSpPr>
          <p:cNvPr id="3" name="Content Placeholder 2"/>
          <p:cNvSpPr>
            <a:spLocks noGrp="1"/>
          </p:cNvSpPr>
          <p:nvPr>
            <p:ph idx="1"/>
          </p:nvPr>
        </p:nvSpPr>
        <p:spPr>
          <a:xfrm>
            <a:off x="514814" y="1690688"/>
            <a:ext cx="11316630" cy="3780045"/>
          </a:xfrm>
        </p:spPr>
        <p:txBody>
          <a:bodyPr>
            <a:normAutofit/>
          </a:bodyPr>
          <a:lstStyle/>
          <a:p>
            <a:pPr marL="0" marR="0" indent="0">
              <a:spcBef>
                <a:spcPts val="0"/>
              </a:spcBef>
              <a:spcAft>
                <a:spcPts val="0"/>
              </a:spcAft>
              <a:buNone/>
            </a:pPr>
            <a:endParaRPr lang="en-US">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a:latin typeface="Calibri" panose="020F0502020204030204" pitchFamily="34" charset="0"/>
              <a:ea typeface="Calibri" panose="020F0502020204030204" pitchFamily="34" charset="0"/>
            </a:endParaRPr>
          </a:p>
          <a:p>
            <a:pPr marL="0" marR="0" indent="0">
              <a:spcBef>
                <a:spcPts val="0"/>
              </a:spcBef>
              <a:spcAft>
                <a:spcPts val="0"/>
              </a:spcAft>
              <a:buNone/>
            </a:pPr>
            <a:r>
              <a:rPr lang="en-US">
                <a:effectLst/>
                <a:latin typeface="Calibri" panose="020F0502020204030204" pitchFamily="34" charset="0"/>
                <a:ea typeface="Calibri" panose="020F0502020204030204" pitchFamily="34" charset="0"/>
              </a:rPr>
              <a:t>According to MGL c. 140, s. 122: </a:t>
            </a:r>
            <a:r>
              <a:rPr lang="en-US">
                <a:solidFill>
                  <a:srgbClr val="333333"/>
                </a:solidFill>
                <a:effectLst/>
                <a:latin typeface="Calibri" panose="020F0502020204030204" pitchFamily="34" charset="0"/>
                <a:ea typeface="Calibri" panose="020F0502020204030204" pitchFamily="34" charset="0"/>
              </a:rPr>
              <a:t>Any person refused a license under this section may within ten days thereafter apply to the colonel of state police for such license, who may direct that said licensing authorities grant said license, if, after a hearing, he is satisfied there were no reasonable grounds for the refusal to grant such license and that the applicant was not barred by the provisions of law from holding such a license.</a:t>
            </a:r>
            <a:endParaRPr lang="en-US">
              <a:effectLst/>
              <a:latin typeface="Calibri" panose="020F0502020204030204" pitchFamily="34" charset="0"/>
              <a:ea typeface="Calibri" panose="020F0502020204030204" pitchFamily="34" charset="0"/>
            </a:endParaRPr>
          </a:p>
          <a:p>
            <a:pPr marL="457200" lvl="2" indent="0">
              <a:spcBef>
                <a:spcPts val="1000"/>
              </a:spcBef>
              <a:buNone/>
            </a:pPr>
            <a:endParaRPr lang="en-US" sz="2400">
              <a:solidFill>
                <a:srgbClr val="FF0000"/>
              </a:solidFill>
            </a:endParaRPr>
          </a:p>
          <a:p>
            <a:pPr marL="0" indent="0">
              <a:buNone/>
            </a:pPr>
            <a:endParaRPr lang="en-US" sz="1800">
              <a:solidFill>
                <a:srgbClr val="FF0000"/>
              </a:solidFill>
            </a:endParaRPr>
          </a:p>
          <a:p>
            <a:pPr lvl="1"/>
            <a:endParaRPr lang="en-US"/>
          </a:p>
          <a:p>
            <a:pPr marL="457200" lvl="1" indent="0">
              <a:buNone/>
            </a:pPr>
            <a:endParaRPr lang="en-US"/>
          </a:p>
          <a:p>
            <a:pPr lvl="1"/>
            <a:endParaRPr lang="en-US"/>
          </a:p>
          <a:p>
            <a:pPr lvl="1"/>
            <a:endParaRPr lang="en-US"/>
          </a:p>
          <a:p>
            <a:pPr lvl="1"/>
            <a:endParaRPr lang="en-US"/>
          </a:p>
        </p:txBody>
      </p:sp>
    </p:spTree>
    <p:extLst>
      <p:ext uri="{BB962C8B-B14F-4D97-AF65-F5344CB8AC3E}">
        <p14:creationId xmlns:p14="http://schemas.microsoft.com/office/powerpoint/2010/main" val="437990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ffectLst>
                  <a:outerShdw blurRad="38100" dist="38100" dir="2700000" algn="tl">
                    <a:srgbClr val="000000">
                      <a:alpha val="43137"/>
                    </a:srgbClr>
                  </a:outerShdw>
                </a:effectLst>
              </a:rPr>
              <a:t>Denying a Dealer’s License 	</a:t>
            </a:r>
          </a:p>
        </p:txBody>
      </p:sp>
      <p:sp>
        <p:nvSpPr>
          <p:cNvPr id="3" name="Content Placeholder 2"/>
          <p:cNvSpPr>
            <a:spLocks noGrp="1"/>
          </p:cNvSpPr>
          <p:nvPr>
            <p:ph idx="1"/>
          </p:nvPr>
        </p:nvSpPr>
        <p:spPr>
          <a:xfrm>
            <a:off x="514814" y="1690688"/>
            <a:ext cx="11316630" cy="3780045"/>
          </a:xfrm>
        </p:spPr>
        <p:txBody>
          <a:bodyPr>
            <a:normAutofit/>
          </a:bodyPr>
          <a:lstStyle/>
          <a:p>
            <a:pPr marL="0" marR="0" indent="0">
              <a:spcBef>
                <a:spcPts val="0"/>
              </a:spcBef>
              <a:spcAft>
                <a:spcPts val="0"/>
              </a:spcAft>
              <a:buNone/>
            </a:pPr>
            <a:r>
              <a:rPr lang="en-US">
                <a:solidFill>
                  <a:srgbClr val="333333"/>
                </a:solidFill>
                <a:effectLst/>
                <a:latin typeface="Calibri" panose="020F0502020204030204" pitchFamily="34" charset="0"/>
                <a:ea typeface="Calibri" panose="020F0502020204030204" pitchFamily="34" charset="0"/>
              </a:rPr>
              <a:t>Disqualifiers are: </a:t>
            </a:r>
            <a:endParaRPr lang="en-US">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a:solidFill>
                  <a:srgbClr val="333333"/>
                </a:solidFill>
                <a:effectLst/>
                <a:latin typeface="Calibri" panose="020F0502020204030204" pitchFamily="34" charset="0"/>
                <a:ea typeface="Calibri" panose="020F0502020204030204" pitchFamily="34" charset="0"/>
              </a:rPr>
              <a:t> </a:t>
            </a:r>
            <a:endParaRPr lang="en-US">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a:solidFill>
                  <a:srgbClr val="333333"/>
                </a:solidFill>
                <a:effectLst/>
                <a:latin typeface="Calibri" panose="020F0502020204030204" pitchFamily="34" charset="0"/>
                <a:ea typeface="Times New Roman" panose="02020603050405020304" pitchFamily="18" charset="0"/>
              </a:rPr>
              <a:t>Alien</a:t>
            </a:r>
            <a:endParaRPr lang="en-US">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a:solidFill>
                  <a:srgbClr val="333333"/>
                </a:solidFill>
                <a:effectLst/>
                <a:latin typeface="Calibri" panose="020F0502020204030204" pitchFamily="34" charset="0"/>
                <a:ea typeface="Times New Roman" panose="02020603050405020304" pitchFamily="18" charset="0"/>
              </a:rPr>
              <a:t>Minor</a:t>
            </a:r>
            <a:endParaRPr lang="en-US">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a:solidFill>
                  <a:srgbClr val="333333"/>
                </a:solidFill>
                <a:effectLst/>
                <a:latin typeface="Calibri" panose="020F0502020204030204" pitchFamily="34" charset="0"/>
                <a:ea typeface="Times New Roman" panose="02020603050405020304" pitchFamily="18" charset="0"/>
              </a:rPr>
              <a:t>person who has been adjudicated a youthful offender, as defined in section fifty-two of chapter one hundred and nineteen, including those who have not received an adult sentence</a:t>
            </a:r>
            <a:endParaRPr lang="en-US">
              <a:solidFill>
                <a:srgbClr val="333333"/>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a:solidFill>
                  <a:srgbClr val="333333"/>
                </a:solidFill>
                <a:effectLst/>
                <a:latin typeface="Calibri" panose="020F0502020204030204" pitchFamily="34" charset="0"/>
                <a:ea typeface="Times New Roman" panose="02020603050405020304" pitchFamily="18" charset="0"/>
              </a:rPr>
              <a:t>Convicted of a felony or of the unlawful use, possession or sale of narcotic or harmful drugs</a:t>
            </a:r>
            <a:endParaRPr lang="en-US">
              <a:solidFill>
                <a:srgbClr val="333333"/>
              </a:solidFill>
              <a:effectLst/>
              <a:latin typeface="Calibri" panose="020F0502020204030204" pitchFamily="34" charset="0"/>
              <a:ea typeface="Calibri" panose="020F0502020204030204" pitchFamily="34" charset="0"/>
            </a:endParaRPr>
          </a:p>
          <a:p>
            <a:pPr marL="457200" lvl="2" indent="0">
              <a:spcBef>
                <a:spcPts val="1000"/>
              </a:spcBef>
              <a:buNone/>
            </a:pPr>
            <a:endParaRPr lang="en-US" sz="2800">
              <a:solidFill>
                <a:srgbClr val="FF0000"/>
              </a:solidFill>
            </a:endParaRPr>
          </a:p>
          <a:p>
            <a:pPr marL="0" indent="0">
              <a:buNone/>
            </a:pPr>
            <a:endParaRPr lang="en-US" sz="1800">
              <a:solidFill>
                <a:srgbClr val="FF0000"/>
              </a:solidFill>
            </a:endParaRPr>
          </a:p>
          <a:p>
            <a:pPr lvl="1"/>
            <a:endParaRPr lang="en-US"/>
          </a:p>
          <a:p>
            <a:pPr marL="457200" lvl="1" indent="0">
              <a:buNone/>
            </a:pPr>
            <a:endParaRPr lang="en-US"/>
          </a:p>
          <a:p>
            <a:pPr lvl="1"/>
            <a:endParaRPr lang="en-US"/>
          </a:p>
          <a:p>
            <a:pPr lvl="1"/>
            <a:endParaRPr lang="en-US"/>
          </a:p>
          <a:p>
            <a:pPr lvl="1"/>
            <a:endParaRPr lang="en-US"/>
          </a:p>
        </p:txBody>
      </p:sp>
    </p:spTree>
    <p:extLst>
      <p:ext uri="{BB962C8B-B14F-4D97-AF65-F5344CB8AC3E}">
        <p14:creationId xmlns:p14="http://schemas.microsoft.com/office/powerpoint/2010/main" val="766782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effectLst>
                  <a:outerShdw blurRad="38100" dist="38100" dir="2700000" algn="tl">
                    <a:srgbClr val="000000">
                      <a:alpha val="43137"/>
                    </a:srgbClr>
                  </a:outerShdw>
                </a:effectLst>
              </a:rPr>
              <a:t>Suspending a Dealer’s License 	</a:t>
            </a:r>
          </a:p>
        </p:txBody>
      </p:sp>
      <p:sp>
        <p:nvSpPr>
          <p:cNvPr id="3" name="Content Placeholder 2"/>
          <p:cNvSpPr>
            <a:spLocks noGrp="1"/>
          </p:cNvSpPr>
          <p:nvPr>
            <p:ph idx="1"/>
          </p:nvPr>
        </p:nvSpPr>
        <p:spPr>
          <a:xfrm>
            <a:off x="514814" y="1690688"/>
            <a:ext cx="11316630" cy="3780045"/>
          </a:xfrm>
        </p:spPr>
        <p:txBody>
          <a:bodyPr>
            <a:normAutofit fontScale="92500" lnSpcReduction="10000"/>
          </a:bodyPr>
          <a:lstStyle/>
          <a:p>
            <a:pPr marL="0" marR="0" indent="0">
              <a:spcBef>
                <a:spcPts val="0"/>
              </a:spcBef>
              <a:spcAft>
                <a:spcPts val="0"/>
              </a:spcAft>
              <a:buNone/>
            </a:pPr>
            <a:r>
              <a:rPr lang="en-US" sz="2400">
                <a:solidFill>
                  <a:srgbClr val="333333"/>
                </a:solidFill>
                <a:effectLst/>
                <a:latin typeface="Calibri" panose="020F0502020204030204" pitchFamily="34" charset="0"/>
                <a:ea typeface="Calibri" panose="020F0502020204030204" pitchFamily="34" charset="0"/>
              </a:rPr>
              <a:t>According to MGL c. 140, s. 125: </a:t>
            </a:r>
          </a:p>
          <a:p>
            <a:pPr marL="0" marR="0" indent="0">
              <a:spcBef>
                <a:spcPts val="0"/>
              </a:spcBef>
              <a:spcAft>
                <a:spcPts val="0"/>
              </a:spcAft>
              <a:buNone/>
            </a:pPr>
            <a:endParaRPr lang="en-US" sz="2400">
              <a:solidFill>
                <a:srgbClr val="333333"/>
              </a:solidFill>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a:solidFill>
                  <a:srgbClr val="333333"/>
                </a:solidFill>
                <a:effectLst/>
                <a:latin typeface="Calibri" panose="020F0502020204030204" pitchFamily="34" charset="0"/>
                <a:ea typeface="Calibri" panose="020F0502020204030204" pitchFamily="34" charset="0"/>
              </a:rPr>
              <a:t>The officials authorized to issue a license under section one hundred and twenty-two, </a:t>
            </a:r>
            <a:r>
              <a:rPr lang="en-US" sz="2400" b="1">
                <a:solidFill>
                  <a:srgbClr val="333333"/>
                </a:solidFill>
                <a:effectLst/>
                <a:latin typeface="Calibri" panose="020F0502020204030204" pitchFamily="34" charset="0"/>
                <a:ea typeface="Calibri" panose="020F0502020204030204" pitchFamily="34" charset="0"/>
              </a:rPr>
              <a:t>after due notice to the licensee and reasonable opportunity for him to be heard</a:t>
            </a:r>
            <a:r>
              <a:rPr lang="en-US" sz="2400">
                <a:solidFill>
                  <a:srgbClr val="333333"/>
                </a:solidFill>
                <a:effectLst/>
                <a:latin typeface="Calibri" panose="020F0502020204030204" pitchFamily="34" charset="0"/>
                <a:ea typeface="Calibri" panose="020F0502020204030204" pitchFamily="34" charset="0"/>
              </a:rPr>
              <a:t>, may declare his license forfeited, or may suspend his license for such period of time as they may deem proper, upon </a:t>
            </a:r>
            <a:r>
              <a:rPr lang="en-US" sz="2400" b="1">
                <a:solidFill>
                  <a:srgbClr val="333333"/>
                </a:solidFill>
                <a:effectLst/>
                <a:latin typeface="Calibri" panose="020F0502020204030204" pitchFamily="34" charset="0"/>
                <a:ea typeface="Calibri" panose="020F0502020204030204" pitchFamily="34" charset="0"/>
              </a:rPr>
              <a:t>satisfactory proof that he has violated or permitted a violation of any condition thereof or has violated any provision of this chapter, or has been convicted of a felony</a:t>
            </a:r>
            <a:r>
              <a:rPr lang="en-US" sz="2400">
                <a:solidFill>
                  <a:srgbClr val="333333"/>
                </a:solidFill>
                <a:effectLst/>
                <a:latin typeface="Calibri" panose="020F0502020204030204" pitchFamily="34" charset="0"/>
                <a:ea typeface="Calibri" panose="020F0502020204030204" pitchFamily="34" charset="0"/>
              </a:rPr>
              <a:t>. The pendency of proceedings before a court shall not suspend or interfere with the power to declare a forfeiture. If the license is declared forfeited, the licensee shall be disqualified to receive a license for one year after the expiration of the term of the license so forfeited. The commissioner of the department of criminal justice information services shall be notified in writing of any forfeiture under this section.</a:t>
            </a:r>
            <a:endParaRPr lang="en-US" sz="24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a:solidFill>
                  <a:srgbClr val="333333"/>
                </a:solidFill>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457200" lvl="2" indent="0">
              <a:spcBef>
                <a:spcPts val="1000"/>
              </a:spcBef>
              <a:buNone/>
            </a:pPr>
            <a:endParaRPr lang="en-US" sz="2800">
              <a:solidFill>
                <a:srgbClr val="FF0000"/>
              </a:solidFill>
            </a:endParaRPr>
          </a:p>
          <a:p>
            <a:pPr marL="0" indent="0">
              <a:buNone/>
            </a:pPr>
            <a:endParaRPr lang="en-US" sz="1800">
              <a:solidFill>
                <a:srgbClr val="FF0000"/>
              </a:solidFill>
            </a:endParaRPr>
          </a:p>
          <a:p>
            <a:pPr lvl="1"/>
            <a:endParaRPr lang="en-US"/>
          </a:p>
          <a:p>
            <a:pPr marL="457200" lvl="1" indent="0">
              <a:buNone/>
            </a:pPr>
            <a:endParaRPr lang="en-US"/>
          </a:p>
          <a:p>
            <a:pPr lvl="1"/>
            <a:endParaRPr lang="en-US"/>
          </a:p>
          <a:p>
            <a:pPr lvl="1"/>
            <a:endParaRPr lang="en-US"/>
          </a:p>
          <a:p>
            <a:pPr lvl="1"/>
            <a:endParaRPr lang="en-US"/>
          </a:p>
        </p:txBody>
      </p:sp>
    </p:spTree>
    <p:extLst>
      <p:ext uri="{BB962C8B-B14F-4D97-AF65-F5344CB8AC3E}">
        <p14:creationId xmlns:p14="http://schemas.microsoft.com/office/powerpoint/2010/main" val="1415131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Available Resources - MA	</a:t>
            </a:r>
          </a:p>
        </p:txBody>
      </p:sp>
      <p:sp>
        <p:nvSpPr>
          <p:cNvPr id="3" name="Content Placeholder 2"/>
          <p:cNvSpPr>
            <a:spLocks noGrp="1"/>
          </p:cNvSpPr>
          <p:nvPr>
            <p:ph idx="1"/>
          </p:nvPr>
        </p:nvSpPr>
        <p:spPr>
          <a:xfrm>
            <a:off x="514814" y="1690688"/>
            <a:ext cx="11316630" cy="3780045"/>
          </a:xfrm>
        </p:spPr>
        <p:txBody>
          <a:bodyPr>
            <a:normAutofit/>
          </a:bodyPr>
          <a:lstStyle/>
          <a:p>
            <a:r>
              <a:rPr lang="en-US" sz="2400"/>
              <a:t>Department of Criminal Justice Information Services (DCJIS), Firearms Records Bureau (FRB).</a:t>
            </a:r>
          </a:p>
          <a:p>
            <a:pPr lvl="1">
              <a:buFont typeface="Courier New" panose="02070309020205020404" pitchFamily="49" charset="0"/>
              <a:buChar char="o"/>
            </a:pPr>
            <a:r>
              <a:rPr lang="en-US"/>
              <a:t>Firearms Transaction Records </a:t>
            </a:r>
          </a:p>
          <a:p>
            <a:pPr lvl="1">
              <a:buFont typeface="Courier New" panose="02070309020205020404" pitchFamily="49" charset="0"/>
              <a:buChar char="o"/>
            </a:pPr>
            <a:r>
              <a:rPr lang="en-US"/>
              <a:t>Contact: FRB Contact info: 617.660.4782 or </a:t>
            </a:r>
            <a:r>
              <a:rPr lang="en-US">
                <a:hlinkClick r:id="rId2"/>
              </a:rPr>
              <a:t>FRB@mass.gov</a:t>
            </a:r>
            <a:endParaRPr lang="en-US"/>
          </a:p>
          <a:p>
            <a:pPr marL="228600" lvl="1">
              <a:spcBef>
                <a:spcPts val="1000"/>
              </a:spcBef>
            </a:pPr>
            <a:endParaRPr lang="en-US"/>
          </a:p>
          <a:p>
            <a:pPr marL="228600" lvl="1">
              <a:spcBef>
                <a:spcPts val="1000"/>
              </a:spcBef>
            </a:pPr>
            <a:r>
              <a:rPr lang="en-US"/>
              <a:t>Gun Control Advisory Board (GCAB)</a:t>
            </a:r>
          </a:p>
          <a:p>
            <a:pPr lvl="1">
              <a:buFont typeface="Courier New" panose="02070309020205020404" pitchFamily="49" charset="0"/>
              <a:buChar char="o"/>
            </a:pPr>
            <a:r>
              <a:rPr lang="en-US"/>
              <a:t>Firearms Roster: </a:t>
            </a:r>
            <a:r>
              <a:rPr lang="en-US" u="sng">
                <a:hlinkClick r:id="rId3"/>
              </a:rPr>
              <a:t>https://www.mass.gov/lists/approved-firearms-rosters</a:t>
            </a:r>
            <a:endParaRPr lang="en-US"/>
          </a:p>
          <a:p>
            <a:pPr marL="457200" lvl="2" indent="0">
              <a:spcBef>
                <a:spcPts val="1000"/>
              </a:spcBef>
              <a:buNone/>
            </a:pPr>
            <a:endParaRPr lang="en-US" sz="2400">
              <a:solidFill>
                <a:srgbClr val="FF0000"/>
              </a:solidFill>
            </a:endParaRPr>
          </a:p>
          <a:p>
            <a:pPr marL="0" indent="0">
              <a:buNone/>
            </a:pPr>
            <a:endParaRPr lang="en-US" sz="1800">
              <a:solidFill>
                <a:srgbClr val="FF0000"/>
              </a:solidFill>
            </a:endParaRPr>
          </a:p>
          <a:p>
            <a:pPr lvl="1"/>
            <a:endParaRPr lang="en-US"/>
          </a:p>
          <a:p>
            <a:pPr marL="457200" lvl="1" indent="0">
              <a:buNone/>
            </a:pPr>
            <a:endParaRPr lang="en-US"/>
          </a:p>
          <a:p>
            <a:pPr lvl="1"/>
            <a:endParaRPr lang="en-US"/>
          </a:p>
          <a:p>
            <a:pPr lvl="1"/>
            <a:endParaRPr lang="en-US"/>
          </a:p>
          <a:p>
            <a:pPr lvl="1"/>
            <a:endParaRPr lang="en-US"/>
          </a:p>
        </p:txBody>
      </p:sp>
    </p:spTree>
    <p:extLst>
      <p:ext uri="{BB962C8B-B14F-4D97-AF65-F5344CB8AC3E}">
        <p14:creationId xmlns:p14="http://schemas.microsoft.com/office/powerpoint/2010/main" val="1568090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outerShdw blurRad="38100" dist="38100" dir="2700000" algn="tl">
                    <a:srgbClr val="000000">
                      <a:alpha val="43137"/>
                    </a:srgbClr>
                  </a:outerShdw>
                </a:effectLst>
              </a:rPr>
              <a:t>Available Resources - MA	</a:t>
            </a:r>
          </a:p>
        </p:txBody>
      </p:sp>
      <p:sp>
        <p:nvSpPr>
          <p:cNvPr id="3" name="Content Placeholder 2"/>
          <p:cNvSpPr>
            <a:spLocks noGrp="1"/>
          </p:cNvSpPr>
          <p:nvPr>
            <p:ph idx="1"/>
          </p:nvPr>
        </p:nvSpPr>
        <p:spPr>
          <a:xfrm>
            <a:off x="514814" y="1690688"/>
            <a:ext cx="11316630" cy="3780045"/>
          </a:xfrm>
        </p:spPr>
        <p:txBody>
          <a:bodyPr>
            <a:normAutofit lnSpcReduction="10000"/>
          </a:bodyPr>
          <a:lstStyle/>
          <a:p>
            <a:pPr marL="228600" lvl="1">
              <a:spcBef>
                <a:spcPts val="1000"/>
              </a:spcBef>
            </a:pPr>
            <a:r>
              <a:rPr lang="en-US"/>
              <a:t>MSP Crime Lab - Firearms Identification Section</a:t>
            </a:r>
          </a:p>
          <a:p>
            <a:pPr marL="742950" lvl="2" indent="-285750">
              <a:spcBef>
                <a:spcPts val="1000"/>
              </a:spcBef>
              <a:buFont typeface="Courier New" panose="02070309020205020404" pitchFamily="49" charset="0"/>
              <a:buChar char="o"/>
            </a:pPr>
            <a:r>
              <a:rPr lang="en-US" sz="2400"/>
              <a:t>Monday – Friday 7AM – 5PM contact your Regional Office</a:t>
            </a:r>
          </a:p>
          <a:p>
            <a:pPr marL="508000" lvl="2" indent="-50800">
              <a:spcBef>
                <a:spcPts val="1000"/>
              </a:spcBef>
              <a:buNone/>
            </a:pPr>
            <a:r>
              <a:rPr lang="en-US" sz="2400">
                <a:latin typeface="Calibri" panose="020F0502020204030204" pitchFamily="34" charset="0"/>
                <a:ea typeface="Times New Roman" panose="02020603050405020304" pitchFamily="18" charset="0"/>
              </a:rPr>
              <a:t>			FIS Central in Maynard (HQ)                978-451-3480</a:t>
            </a:r>
          </a:p>
          <a:p>
            <a:pPr marL="457200" lvl="2" indent="0">
              <a:spcBef>
                <a:spcPts val="1000"/>
              </a:spcBef>
              <a:buNone/>
            </a:pPr>
            <a:r>
              <a:rPr lang="en-US" sz="2400">
                <a:latin typeface="Calibri" panose="020F0502020204030204" pitchFamily="34" charset="0"/>
                <a:ea typeface="Times New Roman" panose="02020603050405020304" pitchFamily="18" charset="0"/>
              </a:rPr>
              <a:t>		FIS West in Springfield                          413-205-1840</a:t>
            </a:r>
            <a:endParaRPr lang="en-US" sz="2400">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2400">
                <a:latin typeface="Calibri" panose="020F0502020204030204" pitchFamily="34" charset="0"/>
                <a:ea typeface="Times New Roman" panose="02020603050405020304" pitchFamily="18" charset="0"/>
              </a:rPr>
              <a:t>		FIS South  in Lakeville                            508-946-1210</a:t>
            </a:r>
            <a:endParaRPr lang="en-US" sz="2400">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2400">
                <a:latin typeface="Calibri" panose="020F0502020204030204" pitchFamily="34" charset="0"/>
                <a:ea typeface="Times New Roman" panose="02020603050405020304" pitchFamily="18" charset="0"/>
              </a:rPr>
              <a:t>		FIS North in Danvers                              978-538-6062</a:t>
            </a:r>
          </a:p>
          <a:p>
            <a:pPr marL="0" marR="0" lvl="0" indent="0">
              <a:spcBef>
                <a:spcPts val="0"/>
              </a:spcBef>
              <a:spcAft>
                <a:spcPts val="0"/>
              </a:spcAft>
              <a:buNone/>
            </a:pPr>
            <a:endParaRPr lang="en-US" sz="2400">
              <a:latin typeface="Calibri" panose="020F0502020204030204" pitchFamily="34" charset="0"/>
              <a:ea typeface="Calibri" panose="020F0502020204030204" pitchFamily="34" charset="0"/>
            </a:endParaRPr>
          </a:p>
          <a:p>
            <a:pPr marL="742950" lvl="2" indent="-285750">
              <a:spcBef>
                <a:spcPts val="1000"/>
              </a:spcBef>
              <a:buFont typeface="Courier New" panose="02070309020205020404" pitchFamily="49" charset="0"/>
              <a:buChar char="o"/>
            </a:pPr>
            <a:r>
              <a:rPr lang="en-US" sz="2400">
                <a:latin typeface="Calibri" panose="020F0502020204030204" pitchFamily="34" charset="0"/>
                <a:ea typeface="Calibri" panose="020F0502020204030204" pitchFamily="34" charset="0"/>
              </a:rPr>
              <a:t>if needed after hours contact your respective Troop HQ and ask to speak with the Duty Lieutenant, who will make notification</a:t>
            </a:r>
            <a:endParaRPr lang="en-US" sz="2400"/>
          </a:p>
          <a:p>
            <a:pPr marL="508000" lvl="2" indent="-50800">
              <a:spcBef>
                <a:spcPts val="1000"/>
              </a:spcBef>
              <a:buNone/>
            </a:pPr>
            <a:r>
              <a:rPr lang="en-US" sz="2400">
                <a:effectLst/>
                <a:latin typeface="Calibri" panose="020F0502020204030204" pitchFamily="34" charset="0"/>
                <a:ea typeface="Times New Roman" panose="02020603050405020304" pitchFamily="18" charset="0"/>
              </a:rPr>
              <a:t>			</a:t>
            </a:r>
            <a:endParaRPr lang="en-US" sz="2400">
              <a:solidFill>
                <a:srgbClr val="FF0000"/>
              </a:solidFill>
            </a:endParaRPr>
          </a:p>
          <a:p>
            <a:pPr marL="0" indent="0">
              <a:buNone/>
            </a:pPr>
            <a:endParaRPr lang="en-US" sz="1800">
              <a:solidFill>
                <a:srgbClr val="FF0000"/>
              </a:solidFill>
            </a:endParaRPr>
          </a:p>
          <a:p>
            <a:pPr lvl="1"/>
            <a:endParaRPr lang="en-US"/>
          </a:p>
          <a:p>
            <a:pPr marL="457200" lvl="1" indent="0">
              <a:buNone/>
            </a:pPr>
            <a:endParaRPr lang="en-US"/>
          </a:p>
          <a:p>
            <a:pPr lvl="1"/>
            <a:endParaRPr lang="en-US"/>
          </a:p>
          <a:p>
            <a:pPr lvl="1"/>
            <a:endParaRPr lang="en-US"/>
          </a:p>
          <a:p>
            <a:pPr lvl="1"/>
            <a:endParaRPr lang="en-US"/>
          </a:p>
        </p:txBody>
      </p:sp>
    </p:spTree>
    <p:extLst>
      <p:ext uri="{BB962C8B-B14F-4D97-AF65-F5344CB8AC3E}">
        <p14:creationId xmlns:p14="http://schemas.microsoft.com/office/powerpoint/2010/main" val="4090053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0A30A3-6AF5-C89E-953A-6BD3A98C1DD8}"/>
              </a:ext>
            </a:extLst>
          </p:cNvPr>
          <p:cNvSpPr>
            <a:spLocks noGrp="1"/>
          </p:cNvSpPr>
          <p:nvPr>
            <p:ph type="title"/>
          </p:nvPr>
        </p:nvSpPr>
        <p:spPr>
          <a:xfrm>
            <a:off x="838200" y="309369"/>
            <a:ext cx="10515600" cy="1325563"/>
          </a:xfrm>
        </p:spPr>
        <p:txBody>
          <a:bodyPr>
            <a:normAutofit/>
          </a:bodyPr>
          <a:lstStyle/>
          <a:p>
            <a:pPr algn="ctr"/>
            <a:r>
              <a:rPr lang="en-US">
                <a:effectLst>
                  <a:outerShdw blurRad="38100" dist="38100" dir="2700000" algn="tl">
                    <a:srgbClr val="000000">
                      <a:alpha val="43137"/>
                    </a:srgbClr>
                  </a:outerShdw>
                </a:effectLst>
                <a:cs typeface="Times New Roman" panose="02020603050405020304" pitchFamily="18" charset="0"/>
              </a:rPr>
              <a:t>ATF Legal Authority</a:t>
            </a:r>
          </a:p>
        </p:txBody>
      </p:sp>
      <p:sp>
        <p:nvSpPr>
          <p:cNvPr id="5" name="Content Placeholder 4">
            <a:extLst>
              <a:ext uri="{FF2B5EF4-FFF2-40B4-BE49-F238E27FC236}">
                <a16:creationId xmlns:a16="http://schemas.microsoft.com/office/drawing/2014/main" id="{9CF0ACAE-E607-864B-677F-E280F2BDDE2F}"/>
              </a:ext>
            </a:extLst>
          </p:cNvPr>
          <p:cNvSpPr>
            <a:spLocks noGrp="1"/>
          </p:cNvSpPr>
          <p:nvPr>
            <p:ph idx="1"/>
          </p:nvPr>
        </p:nvSpPr>
        <p:spPr>
          <a:xfrm>
            <a:off x="670932" y="1634932"/>
            <a:ext cx="11272024" cy="3780045"/>
          </a:xfrm>
        </p:spPr>
        <p:txBody>
          <a:bodyPr>
            <a:normAutofit/>
          </a:bodyPr>
          <a:lstStyle/>
          <a:p>
            <a:r>
              <a:rPr lang="en-US">
                <a:cs typeface="Times New Roman" panose="02020603050405020304" pitchFamily="18" charset="0"/>
              </a:rPr>
              <a:t>Authority to conduct inspections once every 12 months under Federal law 18 U.S.C. 923(g)(1) &amp; 27 CFR 478.23 </a:t>
            </a:r>
          </a:p>
          <a:p>
            <a:pPr>
              <a:spcAft>
                <a:spcPts val="1200"/>
              </a:spcAft>
            </a:pPr>
            <a:r>
              <a:rPr lang="en-US">
                <a:cs typeface="Times New Roman" panose="02020603050405020304" pitchFamily="18" charset="0"/>
              </a:rPr>
              <a:t>Unannounced (typically)</a:t>
            </a:r>
          </a:p>
          <a:p>
            <a:pPr marL="0" indent="0">
              <a:buNone/>
            </a:pPr>
            <a:r>
              <a:rPr lang="en-US" b="1" u="sng">
                <a:cs typeface="Times New Roman" panose="02020603050405020304" pitchFamily="18" charset="0"/>
              </a:rPr>
              <a:t>Why Are Compliance Inspections Conducted?</a:t>
            </a:r>
            <a:endParaRPr lang="en-US" sz="2800">
              <a:effectLst/>
              <a:ea typeface="Calibri" panose="020F0502020204030204" pitchFamily="34" charset="0"/>
              <a:cs typeface="Times New Roman" panose="02020603050405020304" pitchFamily="18" charset="0"/>
            </a:endParaRPr>
          </a:p>
          <a:p>
            <a:pPr marL="1147763" lvl="1" indent="-457200"/>
            <a:r>
              <a:rPr lang="en-US" sz="2800">
                <a:effectLst/>
                <a:ea typeface="Calibri" panose="020F0502020204030204" pitchFamily="34" charset="0"/>
                <a:cs typeface="Times New Roman" panose="02020603050405020304" pitchFamily="18" charset="0"/>
              </a:rPr>
              <a:t>gauge compliance and rectify unlawful behavior, </a:t>
            </a:r>
          </a:p>
          <a:p>
            <a:pPr marL="1147763" lvl="1" indent="-457200"/>
            <a:r>
              <a:rPr lang="en-US" sz="2800">
                <a:effectLst/>
                <a:ea typeface="Calibri" panose="020F0502020204030204" pitchFamily="34" charset="0"/>
                <a:cs typeface="Times New Roman" panose="02020603050405020304" pitchFamily="18" charset="0"/>
              </a:rPr>
              <a:t>educate industry members to promote voluntary future compliance</a:t>
            </a:r>
          </a:p>
          <a:p>
            <a:pPr marL="1147763" lvl="1" indent="-457200"/>
            <a:r>
              <a:rPr lang="en-US" sz="2800">
                <a:effectLst/>
                <a:ea typeface="Calibri" panose="020F0502020204030204" pitchFamily="34" charset="0"/>
                <a:cs typeface="Times New Roman" panose="02020603050405020304" pitchFamily="18" charset="0"/>
              </a:rPr>
              <a:t>protect the public </a:t>
            </a:r>
          </a:p>
        </p:txBody>
      </p:sp>
    </p:spTree>
    <p:extLst>
      <p:ext uri="{BB962C8B-B14F-4D97-AF65-F5344CB8AC3E}">
        <p14:creationId xmlns:p14="http://schemas.microsoft.com/office/powerpoint/2010/main" val="703837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E3BF-7486-4275-9077-904C4ED948FA}"/>
              </a:ext>
            </a:extLst>
          </p:cNvPr>
          <p:cNvSpPr>
            <a:spLocks noGrp="1"/>
          </p:cNvSpPr>
          <p:nvPr>
            <p:ph type="title"/>
          </p:nvPr>
        </p:nvSpPr>
        <p:spPr/>
        <p:txBody>
          <a:bodyPr/>
          <a:lstStyle/>
          <a:p>
            <a:r>
              <a:rPr lang="en-US">
                <a:effectLst>
                  <a:outerShdw blurRad="38100" dist="38100" dir="2700000" algn="tl">
                    <a:srgbClr val="000000">
                      <a:alpha val="43137"/>
                    </a:srgbClr>
                  </a:outerShdw>
                </a:effectLst>
              </a:rPr>
              <a:t>Checklist</a:t>
            </a:r>
          </a:p>
        </p:txBody>
      </p:sp>
      <p:sp>
        <p:nvSpPr>
          <p:cNvPr id="5" name="TextBox 4">
            <a:extLst>
              <a:ext uri="{FF2B5EF4-FFF2-40B4-BE49-F238E27FC236}">
                <a16:creationId xmlns:a16="http://schemas.microsoft.com/office/drawing/2014/main" id="{C48F9EBF-719C-4657-937B-E0CDDCADA9A6}"/>
              </a:ext>
            </a:extLst>
          </p:cNvPr>
          <p:cNvSpPr txBox="1"/>
          <p:nvPr/>
        </p:nvSpPr>
        <p:spPr>
          <a:xfrm>
            <a:off x="838200" y="1582340"/>
            <a:ext cx="5636491" cy="4832092"/>
          </a:xfrm>
          <a:prstGeom prst="rect">
            <a:avLst/>
          </a:prstGeom>
          <a:noFill/>
        </p:spPr>
        <p:txBody>
          <a:bodyPr wrap="square">
            <a:spAutoFit/>
          </a:bodyPr>
          <a:lstStyle/>
          <a:p>
            <a:pPr marL="0" indent="0">
              <a:buNone/>
            </a:pPr>
            <a:r>
              <a:rPr lang="en-US" sz="2800"/>
              <a:t>A checklist has been created to assist municipalities in conducting the inspections mandated by MGL c. 140, § 123.</a:t>
            </a:r>
          </a:p>
          <a:p>
            <a:pPr marL="0" indent="0">
              <a:buNone/>
            </a:pPr>
            <a:endParaRPr lang="en-US" sz="2800"/>
          </a:p>
          <a:p>
            <a:pPr marL="0" indent="0">
              <a:buNone/>
            </a:pPr>
            <a:endParaRPr lang="en-US" sz="2800"/>
          </a:p>
          <a:p>
            <a:pPr marL="0" indent="0">
              <a:buNone/>
            </a:pPr>
            <a:r>
              <a:rPr lang="en-US" sz="2800"/>
              <a:t>The checklist and attestation are available on the DCJIS Extranet:</a:t>
            </a:r>
          </a:p>
          <a:p>
            <a:pPr marL="0" indent="0">
              <a:buNone/>
            </a:pPr>
            <a:r>
              <a:rPr lang="en-US" sz="2800"/>
              <a:t>http://170.154.255.103/default.aspx</a:t>
            </a:r>
          </a:p>
          <a:p>
            <a:pPr marL="0" indent="0">
              <a:buNone/>
            </a:pPr>
            <a:endParaRPr lang="en-US" sz="2800"/>
          </a:p>
          <a:p>
            <a:pPr marL="0" indent="0">
              <a:buNone/>
            </a:pPr>
            <a:endParaRPr lang="en-US" sz="2800"/>
          </a:p>
        </p:txBody>
      </p:sp>
      <p:pic>
        <p:nvPicPr>
          <p:cNvPr id="6" name="Picture 5">
            <a:extLst>
              <a:ext uri="{FF2B5EF4-FFF2-40B4-BE49-F238E27FC236}">
                <a16:creationId xmlns:a16="http://schemas.microsoft.com/office/drawing/2014/main" id="{FE93FFA5-7739-9FEB-05C1-1A41A8CD54BD}"/>
              </a:ext>
            </a:extLst>
          </p:cNvPr>
          <p:cNvPicPr>
            <a:picLocks noChangeAspect="1"/>
          </p:cNvPicPr>
          <p:nvPr/>
        </p:nvPicPr>
        <p:blipFill>
          <a:blip r:embed="rId2"/>
          <a:stretch>
            <a:fillRect/>
          </a:stretch>
        </p:blipFill>
        <p:spPr>
          <a:xfrm>
            <a:off x="7210425" y="365125"/>
            <a:ext cx="4711406" cy="5397837"/>
          </a:xfrm>
          <a:prstGeom prst="rect">
            <a:avLst/>
          </a:prstGeom>
        </p:spPr>
      </p:pic>
    </p:spTree>
    <p:extLst>
      <p:ext uri="{BB962C8B-B14F-4D97-AF65-F5344CB8AC3E}">
        <p14:creationId xmlns:p14="http://schemas.microsoft.com/office/powerpoint/2010/main" val="3720732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9D7B-D4BE-16FA-68D3-2C0905AF046B}"/>
              </a:ext>
            </a:extLst>
          </p:cNvPr>
          <p:cNvSpPr>
            <a:spLocks noGrp="1"/>
          </p:cNvSpPr>
          <p:nvPr>
            <p:ph type="title"/>
          </p:nvPr>
        </p:nvSpPr>
        <p:spPr>
          <a:xfrm>
            <a:off x="1038922" y="149772"/>
            <a:ext cx="10515600" cy="1325563"/>
          </a:xfrm>
        </p:spPr>
        <p:txBody>
          <a:bodyPr/>
          <a:lstStyle/>
          <a:p>
            <a:pPr algn="ctr"/>
            <a:r>
              <a:rPr lang="en-US">
                <a:effectLst>
                  <a:outerShdw blurRad="38100" dist="38100" dir="2700000" algn="tl">
                    <a:srgbClr val="000000">
                      <a:alpha val="43137"/>
                    </a:srgbClr>
                  </a:outerShdw>
                </a:effectLst>
                <a:cs typeface="Times New Roman" panose="02020603050405020304" pitchFamily="18" charset="0"/>
              </a:rPr>
              <a:t>Basic Steps involved in ATF inspection</a:t>
            </a:r>
            <a:r>
              <a:rPr lang="en-US">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A912B96C-54B0-1BD5-DAD9-1D9462F7272C}"/>
              </a:ext>
            </a:extLst>
          </p:cNvPr>
          <p:cNvSpPr>
            <a:spLocks noGrp="1"/>
          </p:cNvSpPr>
          <p:nvPr>
            <p:ph idx="1"/>
          </p:nvPr>
        </p:nvSpPr>
        <p:spPr>
          <a:xfrm>
            <a:off x="5499409" y="1523314"/>
            <a:ext cx="6146180" cy="3673154"/>
          </a:xfrm>
        </p:spPr>
        <p:txBody>
          <a:bodyPr>
            <a:normAutofit/>
          </a:bodyPr>
          <a:lstStyle/>
          <a:p>
            <a:r>
              <a:rPr lang="en-US" sz="2400">
                <a:cs typeface="Times New Roman" panose="02020603050405020304" pitchFamily="18" charset="0"/>
              </a:rPr>
              <a:t>100% inventory and reconciliation of any discrepancies </a:t>
            </a:r>
          </a:p>
          <a:p>
            <a:pPr lvl="1"/>
            <a:r>
              <a:rPr lang="en-US">
                <a:cs typeface="Times New Roman" panose="02020603050405020304" pitchFamily="18" charset="0"/>
              </a:rPr>
              <a:t>Firearm to Acquisition and Disposition (A&amp;D) Record; A&amp;D record to inventory </a:t>
            </a:r>
          </a:p>
          <a:p>
            <a:pPr lvl="1"/>
            <a:r>
              <a:rPr lang="en-US">
                <a:cs typeface="Times New Roman" panose="02020603050405020304" pitchFamily="18" charset="0"/>
              </a:rPr>
              <a:t>Ensure loss report is prepared and submitted as applicable </a:t>
            </a:r>
          </a:p>
          <a:p>
            <a:r>
              <a:rPr lang="en-US" sz="2400">
                <a:cs typeface="Times New Roman" panose="02020603050405020304" pitchFamily="18" charset="0"/>
              </a:rPr>
              <a:t>Review A&amp;D record for complete info, timely entries, and lawful transfers</a:t>
            </a:r>
          </a:p>
        </p:txBody>
      </p:sp>
      <p:pic>
        <p:nvPicPr>
          <p:cNvPr id="4" name="Picture 3">
            <a:extLst>
              <a:ext uri="{FF2B5EF4-FFF2-40B4-BE49-F238E27FC236}">
                <a16:creationId xmlns:a16="http://schemas.microsoft.com/office/drawing/2014/main" id="{ABAD971C-A731-4F16-9C29-07496827FB56}"/>
              </a:ext>
            </a:extLst>
          </p:cNvPr>
          <p:cNvPicPr>
            <a:picLocks noChangeAspect="1"/>
          </p:cNvPicPr>
          <p:nvPr/>
        </p:nvPicPr>
        <p:blipFill rotWithShape="1">
          <a:blip r:embed="rId2"/>
          <a:srcRect l="7984" r="18748"/>
          <a:stretch/>
        </p:blipFill>
        <p:spPr>
          <a:xfrm>
            <a:off x="546411" y="1475335"/>
            <a:ext cx="4661209" cy="3801197"/>
          </a:xfrm>
          <a:prstGeom prst="rect">
            <a:avLst/>
          </a:prstGeom>
        </p:spPr>
      </p:pic>
    </p:spTree>
    <p:extLst>
      <p:ext uri="{BB962C8B-B14F-4D97-AF65-F5344CB8AC3E}">
        <p14:creationId xmlns:p14="http://schemas.microsoft.com/office/powerpoint/2010/main" val="4048215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9D7B-D4BE-16FA-68D3-2C0905AF046B}"/>
              </a:ext>
            </a:extLst>
          </p:cNvPr>
          <p:cNvSpPr>
            <a:spLocks noGrp="1"/>
          </p:cNvSpPr>
          <p:nvPr>
            <p:ph type="title"/>
          </p:nvPr>
        </p:nvSpPr>
        <p:spPr>
          <a:xfrm>
            <a:off x="1038922" y="149772"/>
            <a:ext cx="10515600" cy="1325563"/>
          </a:xfrm>
        </p:spPr>
        <p:txBody>
          <a:bodyPr/>
          <a:lstStyle/>
          <a:p>
            <a:pPr algn="ctr"/>
            <a:r>
              <a:rPr lang="en-US">
                <a:effectLst>
                  <a:outerShdw blurRad="38100" dist="38100" dir="2700000" algn="tl">
                    <a:srgbClr val="000000">
                      <a:alpha val="43137"/>
                    </a:srgbClr>
                  </a:outerShdw>
                </a:effectLst>
                <a:cs typeface="Times New Roman" panose="02020603050405020304" pitchFamily="18" charset="0"/>
              </a:rPr>
              <a:t>Basic Steps involved in ATF inspection</a:t>
            </a:r>
            <a:r>
              <a:rPr lang="en-US">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A912B96C-54B0-1BD5-DAD9-1D9462F7272C}"/>
              </a:ext>
            </a:extLst>
          </p:cNvPr>
          <p:cNvSpPr>
            <a:spLocks noGrp="1"/>
          </p:cNvSpPr>
          <p:nvPr>
            <p:ph idx="1"/>
          </p:nvPr>
        </p:nvSpPr>
        <p:spPr>
          <a:xfrm>
            <a:off x="512956" y="1438102"/>
            <a:ext cx="11396546" cy="5270126"/>
          </a:xfrm>
        </p:spPr>
        <p:txBody>
          <a:bodyPr>
            <a:normAutofit/>
          </a:bodyPr>
          <a:lstStyle/>
          <a:p>
            <a:r>
              <a:rPr lang="en-US" sz="2400">
                <a:cs typeface="Times New Roman" panose="02020603050405020304" pitchFamily="18" charset="0"/>
              </a:rPr>
              <a:t>Review Forms 4473 executed over the prior 12 months (unless expanded based on circumstances):</a:t>
            </a:r>
          </a:p>
          <a:p>
            <a:pPr lvl="1"/>
            <a:r>
              <a:rPr lang="en-US" sz="2000">
                <a:cs typeface="Times New Roman" panose="02020603050405020304" pitchFamily="18" charset="0"/>
              </a:rPr>
              <a:t>Verify that NICS checks are being done, and information is recorded on each form</a:t>
            </a:r>
          </a:p>
          <a:p>
            <a:pPr lvl="1"/>
            <a:r>
              <a:rPr lang="en-US" sz="2000">
                <a:cs typeface="Times New Roman" panose="02020603050405020304" pitchFamily="18" charset="0"/>
              </a:rPr>
              <a:t>Ensuring IDs are being checked and recorded</a:t>
            </a:r>
          </a:p>
          <a:p>
            <a:pPr lvl="1"/>
            <a:r>
              <a:rPr lang="en-US" sz="2000">
                <a:cs typeface="Times New Roman" panose="02020603050405020304" pitchFamily="18" charset="0"/>
              </a:rPr>
              <a:t>Transfers to prohibited people have not occurred </a:t>
            </a:r>
          </a:p>
          <a:p>
            <a:pPr lvl="1"/>
            <a:r>
              <a:rPr lang="en-US" sz="2000">
                <a:cs typeface="Times New Roman" panose="02020603050405020304" pitchFamily="18" charset="0"/>
              </a:rPr>
              <a:t>Age requirements met</a:t>
            </a:r>
          </a:p>
          <a:p>
            <a:r>
              <a:rPr lang="en-US" sz="2400">
                <a:cs typeface="Times New Roman" panose="02020603050405020304" pitchFamily="18" charset="0"/>
              </a:rPr>
              <a:t>Ensure Multiple Sales Reports are completed and submitted </a:t>
            </a:r>
          </a:p>
          <a:p>
            <a:r>
              <a:rPr lang="en-US" sz="2400">
                <a:cs typeface="Times New Roman" panose="02020603050405020304" pitchFamily="18" charset="0"/>
              </a:rPr>
              <a:t>Ensure transfers to other FFLs, and law enforcement for official purposes are conducted lawfully </a:t>
            </a:r>
          </a:p>
          <a:p>
            <a:r>
              <a:rPr lang="en-US" sz="2400">
                <a:cs typeface="Times New Roman" panose="02020603050405020304" pitchFamily="18" charset="0"/>
              </a:rPr>
              <a:t> Cross-check required records to commercial records and state records (if provided by the licensee) for accuracy</a:t>
            </a:r>
          </a:p>
        </p:txBody>
      </p:sp>
    </p:spTree>
    <p:extLst>
      <p:ext uri="{BB962C8B-B14F-4D97-AF65-F5344CB8AC3E}">
        <p14:creationId xmlns:p14="http://schemas.microsoft.com/office/powerpoint/2010/main" val="765558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9D7B-D4BE-16FA-68D3-2C0905AF046B}"/>
              </a:ext>
            </a:extLst>
          </p:cNvPr>
          <p:cNvSpPr>
            <a:spLocks noGrp="1"/>
          </p:cNvSpPr>
          <p:nvPr>
            <p:ph type="title"/>
          </p:nvPr>
        </p:nvSpPr>
        <p:spPr>
          <a:xfrm>
            <a:off x="1082596" y="149772"/>
            <a:ext cx="10515600" cy="1325563"/>
          </a:xfrm>
        </p:spPr>
        <p:txBody>
          <a:bodyPr/>
          <a:lstStyle/>
          <a:p>
            <a:pPr algn="ctr"/>
            <a:r>
              <a:rPr lang="en-US">
                <a:effectLst>
                  <a:outerShdw blurRad="38100" dist="38100" dir="2700000" algn="tl">
                    <a:srgbClr val="000000">
                      <a:alpha val="43137"/>
                    </a:srgbClr>
                  </a:outerShdw>
                </a:effectLst>
                <a:cs typeface="Times New Roman" panose="02020603050405020304" pitchFamily="18" charset="0"/>
              </a:rPr>
              <a:t>Basic Steps involved in ATF inspection</a:t>
            </a:r>
            <a:r>
              <a:rPr lang="en-US">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A912B96C-54B0-1BD5-DAD9-1D9462F7272C}"/>
              </a:ext>
            </a:extLst>
          </p:cNvPr>
          <p:cNvSpPr>
            <a:spLocks noGrp="1"/>
          </p:cNvSpPr>
          <p:nvPr>
            <p:ph idx="1"/>
          </p:nvPr>
        </p:nvSpPr>
        <p:spPr>
          <a:xfrm>
            <a:off x="593801" y="1438102"/>
            <a:ext cx="11004395" cy="5270126"/>
          </a:xfrm>
        </p:spPr>
        <p:txBody>
          <a:bodyPr>
            <a:normAutofit/>
          </a:bodyPr>
          <a:lstStyle/>
          <a:p>
            <a:r>
              <a:rPr lang="en-US" sz="2400">
                <a:cs typeface="Times New Roman" panose="02020603050405020304" pitchFamily="18" charset="0"/>
              </a:rPr>
              <a:t>Identify any suspicious purchasers, straw purchases, prohibited transfers, and other possible unlawful activity</a:t>
            </a:r>
          </a:p>
          <a:p>
            <a:pPr lvl="1"/>
            <a:r>
              <a:rPr lang="en-US" sz="2000">
                <a:cs typeface="Times New Roman" panose="02020603050405020304" pitchFamily="18" charset="0"/>
              </a:rPr>
              <a:t>Refer this information to the appropriate ATF group or external partner (including local MA Police) </a:t>
            </a:r>
          </a:p>
          <a:p>
            <a:r>
              <a:rPr lang="en-US" sz="2400">
                <a:cs typeface="Times New Roman" panose="02020603050405020304" pitchFamily="18" charset="0"/>
              </a:rPr>
              <a:t>Resolve any unsuccessful or open/pending traces</a:t>
            </a:r>
          </a:p>
          <a:p>
            <a:r>
              <a:rPr lang="en-US" sz="2400">
                <a:cs typeface="Times New Roman" panose="02020603050405020304" pitchFamily="18" charset="0"/>
              </a:rPr>
              <a:t>After all steps completed, hold a closing conference with the licensee</a:t>
            </a:r>
          </a:p>
          <a:p>
            <a:pPr lvl="1"/>
            <a:r>
              <a:rPr lang="en-US" sz="2000">
                <a:cs typeface="Times New Roman" panose="02020603050405020304" pitchFamily="18" charset="0"/>
              </a:rPr>
              <a:t>Review violations found </a:t>
            </a:r>
          </a:p>
          <a:p>
            <a:pPr lvl="1"/>
            <a:r>
              <a:rPr lang="en-US" sz="2000">
                <a:cs typeface="Times New Roman" panose="02020603050405020304" pitchFamily="18" charset="0"/>
              </a:rPr>
              <a:t>Ensure corrective action has been taken</a:t>
            </a:r>
          </a:p>
          <a:p>
            <a:pPr lvl="1"/>
            <a:r>
              <a:rPr lang="en-US" sz="2000">
                <a:cs typeface="Times New Roman" panose="02020603050405020304" pitchFamily="18" charset="0"/>
              </a:rPr>
              <a:t>Educate  licensee on federal requirements and obtain a signed Acknowledgement of Federal Firearms Regulations</a:t>
            </a:r>
          </a:p>
          <a:p>
            <a:pPr lvl="1"/>
            <a:r>
              <a:rPr lang="en-US" sz="2000">
                <a:cs typeface="Times New Roman" panose="02020603050405020304" pitchFamily="18" charset="0"/>
              </a:rPr>
              <a:t>Make recommendations to enhance the licensee’s internal controls to increase the likelihood of future compliance </a:t>
            </a:r>
          </a:p>
        </p:txBody>
      </p:sp>
    </p:spTree>
    <p:extLst>
      <p:ext uri="{BB962C8B-B14F-4D97-AF65-F5344CB8AC3E}">
        <p14:creationId xmlns:p14="http://schemas.microsoft.com/office/powerpoint/2010/main" val="2388374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21B48-F57C-3025-98AA-4759AE8824F4}"/>
              </a:ext>
            </a:extLst>
          </p:cNvPr>
          <p:cNvSpPr>
            <a:spLocks noGrp="1"/>
          </p:cNvSpPr>
          <p:nvPr>
            <p:ph type="title"/>
          </p:nvPr>
        </p:nvSpPr>
        <p:spPr>
          <a:xfrm>
            <a:off x="838199" y="213414"/>
            <a:ext cx="10515600" cy="1325563"/>
          </a:xfrm>
        </p:spPr>
        <p:txBody>
          <a:bodyPr/>
          <a:lstStyle/>
          <a:p>
            <a:pPr algn="ctr"/>
            <a:r>
              <a:rPr lang="en-US">
                <a:effectLst>
                  <a:outerShdw blurRad="38100" dist="38100" dir="2700000" algn="tl">
                    <a:srgbClr val="000000">
                      <a:alpha val="43137"/>
                    </a:srgbClr>
                  </a:outerShdw>
                </a:effectLst>
                <a:cs typeface="Times New Roman" panose="02020603050405020304" pitchFamily="18" charset="0"/>
              </a:rPr>
              <a:t>Most Common Violations</a:t>
            </a:r>
          </a:p>
        </p:txBody>
      </p:sp>
      <p:sp>
        <p:nvSpPr>
          <p:cNvPr id="3" name="Content Placeholder 2">
            <a:extLst>
              <a:ext uri="{FF2B5EF4-FFF2-40B4-BE49-F238E27FC236}">
                <a16:creationId xmlns:a16="http://schemas.microsoft.com/office/drawing/2014/main" id="{556B57B8-1A63-258A-1735-908F8E4B4A02}"/>
              </a:ext>
            </a:extLst>
          </p:cNvPr>
          <p:cNvSpPr>
            <a:spLocks noGrp="1"/>
          </p:cNvSpPr>
          <p:nvPr>
            <p:ph idx="1"/>
          </p:nvPr>
        </p:nvSpPr>
        <p:spPr>
          <a:xfrm>
            <a:off x="548268" y="1538977"/>
            <a:ext cx="11095463" cy="3780045"/>
          </a:xfrm>
        </p:spPr>
        <p:txBody>
          <a:bodyPr>
            <a:normAutofit lnSpcReduction="10000"/>
          </a:bodyPr>
          <a:lstStyle/>
          <a:p>
            <a:pPr marL="0" indent="0">
              <a:buNone/>
            </a:pPr>
            <a:r>
              <a:rPr lang="en-US">
                <a:cs typeface="Times New Roman" panose="02020603050405020304" pitchFamily="18" charset="0"/>
              </a:rPr>
              <a:t>Nationwide Top 3</a:t>
            </a:r>
          </a:p>
          <a:p>
            <a:pPr marL="914400" lvl="1" indent="-457200">
              <a:buFont typeface="+mj-lt"/>
              <a:buAutoNum type="arabicPeriod"/>
            </a:pPr>
            <a:r>
              <a:rPr lang="en-US">
                <a:cs typeface="Times New Roman" panose="02020603050405020304" pitchFamily="18" charset="0"/>
              </a:rPr>
              <a:t>Failure to complete forms as required</a:t>
            </a:r>
          </a:p>
          <a:p>
            <a:pPr marL="914400" lvl="1" indent="-457200">
              <a:buFont typeface="+mj-lt"/>
              <a:buAutoNum type="arabicPeriod"/>
            </a:pPr>
            <a:r>
              <a:rPr lang="en-US">
                <a:cs typeface="Times New Roman" panose="02020603050405020304" pitchFamily="18" charset="0"/>
              </a:rPr>
              <a:t>Failure to maintain accurate acquisition and disposition (A&amp;D) records</a:t>
            </a:r>
          </a:p>
          <a:p>
            <a:pPr marL="914400" lvl="1" indent="-457200">
              <a:spcAft>
                <a:spcPts val="1200"/>
              </a:spcAft>
              <a:buFont typeface="+mj-lt"/>
              <a:buAutoNum type="arabicPeriod"/>
            </a:pPr>
            <a:r>
              <a:rPr lang="en-US">
                <a:cs typeface="Times New Roman" panose="02020603050405020304" pitchFamily="18" charset="0"/>
              </a:rPr>
              <a:t>Failure to complete ATF Form 4473 as required </a:t>
            </a:r>
          </a:p>
          <a:p>
            <a:pPr marL="0" indent="0">
              <a:buNone/>
            </a:pPr>
            <a:r>
              <a:rPr lang="en-US">
                <a:cs typeface="Times New Roman" panose="02020603050405020304" pitchFamily="18" charset="0"/>
              </a:rPr>
              <a:t>Boston Field Division Top 3</a:t>
            </a:r>
          </a:p>
          <a:p>
            <a:pPr marL="914400" lvl="1" indent="-457200">
              <a:buFont typeface="+mj-lt"/>
              <a:buAutoNum type="arabicPeriod"/>
            </a:pPr>
            <a:r>
              <a:rPr lang="en-US">
                <a:cs typeface="Times New Roman" panose="02020603050405020304" pitchFamily="18" charset="0"/>
              </a:rPr>
              <a:t>Failure to sign and date Form 4473</a:t>
            </a:r>
          </a:p>
          <a:p>
            <a:pPr marL="914400" lvl="1" indent="-457200">
              <a:buFont typeface="+mj-lt"/>
              <a:buAutoNum type="arabicPeriod"/>
            </a:pPr>
            <a:r>
              <a:rPr lang="en-US">
                <a:cs typeface="Times New Roman" panose="02020603050405020304" pitchFamily="18" charset="0"/>
              </a:rPr>
              <a:t>Failure to maintain accurate acquisition and disposition (A&amp;D) records </a:t>
            </a:r>
          </a:p>
          <a:p>
            <a:pPr lvl="2">
              <a:buFont typeface="Calibri" panose="020F0502020204030204" pitchFamily="34" charset="0"/>
              <a:buChar char="–"/>
            </a:pPr>
            <a:r>
              <a:rPr lang="en-US">
                <a:cs typeface="Times New Roman" panose="02020603050405020304" pitchFamily="18" charset="0"/>
              </a:rPr>
              <a:t>inclusive of all license types- includes unrecorded firearms, those not logged out in the time required and/or missing)</a:t>
            </a:r>
          </a:p>
          <a:p>
            <a:pPr marL="914400" lvl="1" indent="-457200">
              <a:buFont typeface="+mj-lt"/>
              <a:buAutoNum type="arabicPeriod"/>
            </a:pPr>
            <a:r>
              <a:rPr lang="en-US">
                <a:cs typeface="Times New Roman" panose="02020603050405020304" pitchFamily="18" charset="0"/>
              </a:rPr>
              <a:t>Failure to complete forms as required </a:t>
            </a:r>
          </a:p>
          <a:p>
            <a:endParaRPr lang="en-US"/>
          </a:p>
        </p:txBody>
      </p:sp>
    </p:spTree>
    <p:extLst>
      <p:ext uri="{BB962C8B-B14F-4D97-AF65-F5344CB8AC3E}">
        <p14:creationId xmlns:p14="http://schemas.microsoft.com/office/powerpoint/2010/main" val="1840656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3F87-CBFC-4087-1698-F906904E7CB1}"/>
              </a:ext>
            </a:extLst>
          </p:cNvPr>
          <p:cNvSpPr>
            <a:spLocks noGrp="1"/>
          </p:cNvSpPr>
          <p:nvPr>
            <p:ph type="title"/>
          </p:nvPr>
        </p:nvSpPr>
        <p:spPr/>
        <p:txBody>
          <a:bodyPr>
            <a:normAutofit/>
          </a:bodyPr>
          <a:lstStyle/>
          <a:p>
            <a:pPr algn="ctr"/>
            <a:r>
              <a:rPr lang="en-US">
                <a:effectLst>
                  <a:outerShdw blurRad="38100" dist="38100" dir="2700000" algn="tl">
                    <a:srgbClr val="000000">
                      <a:alpha val="43137"/>
                    </a:srgbClr>
                  </a:outerShdw>
                </a:effectLst>
                <a:cs typeface="Times New Roman" panose="02020603050405020304" pitchFamily="18" charset="0"/>
              </a:rPr>
              <a:t>Inspection Outcomes</a:t>
            </a:r>
          </a:p>
        </p:txBody>
      </p:sp>
      <p:sp>
        <p:nvSpPr>
          <p:cNvPr id="3" name="Content Placeholder 2">
            <a:extLst>
              <a:ext uri="{FF2B5EF4-FFF2-40B4-BE49-F238E27FC236}">
                <a16:creationId xmlns:a16="http://schemas.microsoft.com/office/drawing/2014/main" id="{EE0B3DF4-28E9-E709-BA4A-3ED388F04DBA}"/>
              </a:ext>
            </a:extLst>
          </p:cNvPr>
          <p:cNvSpPr>
            <a:spLocks noGrp="1"/>
          </p:cNvSpPr>
          <p:nvPr>
            <p:ph idx="1"/>
          </p:nvPr>
        </p:nvSpPr>
        <p:spPr>
          <a:xfrm>
            <a:off x="838200" y="1690688"/>
            <a:ext cx="10515600" cy="3780045"/>
          </a:xfrm>
        </p:spPr>
        <p:txBody>
          <a:bodyPr>
            <a:normAutofit/>
          </a:bodyPr>
          <a:lstStyle/>
          <a:p>
            <a:r>
              <a:rPr lang="en-US">
                <a:cs typeface="Times New Roman" panose="02020603050405020304" pitchFamily="18" charset="0"/>
              </a:rPr>
              <a:t>Report of Violations (ROV) issued </a:t>
            </a:r>
          </a:p>
          <a:p>
            <a:r>
              <a:rPr lang="en-US">
                <a:cs typeface="Times New Roman" panose="02020603050405020304" pitchFamily="18" charset="0"/>
              </a:rPr>
              <a:t>Depending on the nature and the number of violations, ATF may also:</a:t>
            </a:r>
          </a:p>
          <a:p>
            <a:pPr marL="803275" lvl="1" indent="-346075">
              <a:buFont typeface="Courier New" panose="02070309020205020404" pitchFamily="49" charset="0"/>
              <a:buChar char="o"/>
            </a:pPr>
            <a:r>
              <a:rPr lang="en-US">
                <a:cs typeface="Times New Roman" panose="02020603050405020304" pitchFamily="18" charset="0"/>
              </a:rPr>
              <a:t>Issue a warning letter to the licensee</a:t>
            </a:r>
          </a:p>
          <a:p>
            <a:pPr marL="803275" lvl="1" indent="-346075">
              <a:buFont typeface="Courier New" panose="02070309020205020404" pitchFamily="49" charset="0"/>
              <a:buChar char="o"/>
            </a:pPr>
            <a:r>
              <a:rPr lang="en-US">
                <a:cs typeface="Times New Roman" panose="02020603050405020304" pitchFamily="18" charset="0"/>
              </a:rPr>
              <a:t>ATF Area Supervisor or Director of Industry Operations holds a warning conference with the licensee </a:t>
            </a:r>
          </a:p>
          <a:p>
            <a:pPr marL="803275" lvl="1" indent="-346075">
              <a:buFont typeface="Courier New" panose="02070309020205020404" pitchFamily="49" charset="0"/>
              <a:buChar char="o"/>
            </a:pPr>
            <a:r>
              <a:rPr lang="en-US">
                <a:cs typeface="Times New Roman" panose="02020603050405020304" pitchFamily="18" charset="0"/>
              </a:rPr>
              <a:t>Pursue revocation proceedings</a:t>
            </a:r>
          </a:p>
          <a:p>
            <a:r>
              <a:rPr lang="en-US">
                <a:cs typeface="Times New Roman" panose="02020603050405020304" pitchFamily="18" charset="0"/>
              </a:rPr>
              <a:t>Outcome of the inspection may warrant a recall inspection if a revocation is not the final outcome. </a:t>
            </a:r>
          </a:p>
        </p:txBody>
      </p:sp>
    </p:spTree>
    <p:extLst>
      <p:ext uri="{BB962C8B-B14F-4D97-AF65-F5344CB8AC3E}">
        <p14:creationId xmlns:p14="http://schemas.microsoft.com/office/powerpoint/2010/main" val="188343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8412-4087-C32A-DBF6-593E0C414B05}"/>
              </a:ext>
            </a:extLst>
          </p:cNvPr>
          <p:cNvSpPr>
            <a:spLocks noGrp="1"/>
          </p:cNvSpPr>
          <p:nvPr>
            <p:ph type="title"/>
          </p:nvPr>
        </p:nvSpPr>
        <p:spPr>
          <a:xfrm>
            <a:off x="838200" y="365125"/>
            <a:ext cx="10515600" cy="915035"/>
          </a:xfrm>
        </p:spPr>
        <p:txBody>
          <a:bodyPr>
            <a:normAutofit/>
          </a:bodyPr>
          <a:lstStyle/>
          <a:p>
            <a:pPr algn="ctr"/>
            <a:r>
              <a:rPr lang="en-US">
                <a:effectLst>
                  <a:outerShdw blurRad="38100" dist="38100" dir="2700000" algn="tl">
                    <a:srgbClr val="000000">
                      <a:alpha val="43137"/>
                    </a:srgbClr>
                  </a:outerShdw>
                </a:effectLst>
                <a:cs typeface="Times New Roman" panose="02020603050405020304" pitchFamily="18" charset="0"/>
              </a:rPr>
              <a:t>ATF Field Techniques</a:t>
            </a:r>
          </a:p>
        </p:txBody>
      </p:sp>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92512" y="1438507"/>
            <a:ext cx="7012259" cy="5208880"/>
          </a:xfrm>
        </p:spPr>
        <p:txBody>
          <a:bodyPr>
            <a:normAutofit/>
          </a:bodyPr>
          <a:lstStyle/>
          <a:p>
            <a:r>
              <a:rPr lang="en-US">
                <a:cs typeface="Times New Roman" panose="02020603050405020304" pitchFamily="18" charset="0"/>
              </a:rPr>
              <a:t>Build rapport and ask open-ended questions</a:t>
            </a:r>
          </a:p>
          <a:p>
            <a:r>
              <a:rPr lang="en-US">
                <a:cs typeface="Times New Roman" panose="02020603050405020304" pitchFamily="18" charset="0"/>
              </a:rPr>
              <a:t>Set firm dates for corrective action </a:t>
            </a:r>
          </a:p>
          <a:p>
            <a:r>
              <a:rPr lang="en-US">
                <a:cs typeface="Times New Roman" panose="02020603050405020304" pitchFamily="18" charset="0"/>
              </a:rPr>
              <a:t>Completing basic recordkeeping requirements:</a:t>
            </a:r>
          </a:p>
          <a:p>
            <a:pPr lvl="1">
              <a:buFont typeface="Courier New" panose="02070309020205020404" pitchFamily="49" charset="0"/>
              <a:buChar char="o"/>
            </a:pPr>
            <a:r>
              <a:rPr lang="en-US">
                <a:cs typeface="Times New Roman" panose="02020603050405020304" pitchFamily="18" charset="0"/>
              </a:rPr>
              <a:t>Is the FFL executing Forms 4473? (limited exceptions to this requirement)</a:t>
            </a:r>
          </a:p>
          <a:p>
            <a:pPr lvl="1">
              <a:buFont typeface="Courier New" panose="02070309020205020404" pitchFamily="49" charset="0"/>
              <a:buChar char="o"/>
            </a:pPr>
            <a:r>
              <a:rPr lang="en-US">
                <a:cs typeface="Times New Roman" panose="02020603050405020304" pitchFamily="18" charset="0"/>
              </a:rPr>
              <a:t>Is the FFL checking IDs before transfer?</a:t>
            </a:r>
          </a:p>
          <a:p>
            <a:pPr lvl="1">
              <a:buFont typeface="Courier New" panose="02070309020205020404" pitchFamily="49" charset="0"/>
              <a:buChar char="o"/>
            </a:pPr>
            <a:r>
              <a:rPr lang="en-US">
                <a:cs typeface="Times New Roman" panose="02020603050405020304" pitchFamily="18" charset="0"/>
              </a:rPr>
              <a:t>Is the FFL running background checks? </a:t>
            </a:r>
          </a:p>
        </p:txBody>
      </p:sp>
      <p:pic>
        <p:nvPicPr>
          <p:cNvPr id="4" name="Picture 3">
            <a:extLst>
              <a:ext uri="{FF2B5EF4-FFF2-40B4-BE49-F238E27FC236}">
                <a16:creationId xmlns:a16="http://schemas.microsoft.com/office/drawing/2014/main" id="{7F581A67-01A7-4D60-A2DC-7167FA25899F}"/>
              </a:ext>
            </a:extLst>
          </p:cNvPr>
          <p:cNvPicPr>
            <a:picLocks noChangeAspect="1"/>
          </p:cNvPicPr>
          <p:nvPr/>
        </p:nvPicPr>
        <p:blipFill>
          <a:blip r:embed="rId2"/>
          <a:stretch>
            <a:fillRect/>
          </a:stretch>
        </p:blipFill>
        <p:spPr>
          <a:xfrm>
            <a:off x="7412180" y="1590209"/>
            <a:ext cx="4591411" cy="3048697"/>
          </a:xfrm>
          <a:prstGeom prst="rect">
            <a:avLst/>
          </a:prstGeom>
        </p:spPr>
      </p:pic>
    </p:spTree>
    <p:extLst>
      <p:ext uri="{BB962C8B-B14F-4D97-AF65-F5344CB8AC3E}">
        <p14:creationId xmlns:p14="http://schemas.microsoft.com/office/powerpoint/2010/main" val="759092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8412-4087-C32A-DBF6-593E0C414B05}"/>
              </a:ext>
            </a:extLst>
          </p:cNvPr>
          <p:cNvSpPr>
            <a:spLocks noGrp="1"/>
          </p:cNvSpPr>
          <p:nvPr>
            <p:ph type="title"/>
          </p:nvPr>
        </p:nvSpPr>
        <p:spPr>
          <a:xfrm>
            <a:off x="838200" y="365125"/>
            <a:ext cx="10515600" cy="915035"/>
          </a:xfrm>
        </p:spPr>
        <p:txBody>
          <a:bodyPr>
            <a:normAutofit/>
          </a:bodyPr>
          <a:lstStyle/>
          <a:p>
            <a:pPr algn="ctr"/>
            <a:r>
              <a:rPr lang="en-US">
                <a:effectLst>
                  <a:outerShdw blurRad="38100" dist="38100" dir="2700000" algn="tl">
                    <a:srgbClr val="000000">
                      <a:alpha val="43137"/>
                    </a:srgbClr>
                  </a:outerShdw>
                </a:effectLst>
                <a:cs typeface="Times New Roman" panose="02020603050405020304" pitchFamily="18" charset="0"/>
              </a:rPr>
              <a:t>ATF Field Techniques</a:t>
            </a:r>
          </a:p>
        </p:txBody>
      </p:sp>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170557" y="1808522"/>
            <a:ext cx="7426712" cy="5208880"/>
          </a:xfrm>
        </p:spPr>
        <p:txBody>
          <a:bodyPr>
            <a:normAutofit/>
          </a:bodyPr>
          <a:lstStyle/>
          <a:p>
            <a:r>
              <a:rPr lang="en-US">
                <a:cs typeface="Times New Roman" panose="02020603050405020304" pitchFamily="18" charset="0"/>
              </a:rPr>
              <a:t>Inventory focus</a:t>
            </a:r>
          </a:p>
          <a:p>
            <a:pPr lvl="1">
              <a:buFont typeface="Courier New" panose="02070309020205020404" pitchFamily="49" charset="0"/>
              <a:buChar char="o"/>
            </a:pPr>
            <a:r>
              <a:rPr lang="en-US">
                <a:cs typeface="Times New Roman" panose="02020603050405020304" pitchFamily="18" charset="0"/>
              </a:rPr>
              <a:t>Is the FFL maintaining an A&amp;D record? </a:t>
            </a:r>
          </a:p>
          <a:p>
            <a:pPr lvl="1">
              <a:buFont typeface="Courier New" panose="02070309020205020404" pitchFamily="49" charset="0"/>
              <a:buChar char="o"/>
            </a:pPr>
            <a:r>
              <a:rPr lang="en-US">
                <a:cs typeface="Times New Roman" panose="02020603050405020304" pitchFamily="18" charset="0"/>
              </a:rPr>
              <a:t>Is there evidence that the licensee has internal controls, e.g. a tagging system on all firearms in inventory? </a:t>
            </a:r>
          </a:p>
          <a:p>
            <a:pPr lvl="1">
              <a:buFont typeface="Courier New" panose="02070309020205020404" pitchFamily="49" charset="0"/>
              <a:buChar char="o"/>
            </a:pPr>
            <a:r>
              <a:rPr lang="en-US">
                <a:cs typeface="Times New Roman" panose="02020603050405020304" pitchFamily="18" charset="0"/>
              </a:rPr>
              <a:t>Typically, a licensee with inventory issues will also have issues with other recordkeeping requirements </a:t>
            </a:r>
          </a:p>
          <a:p>
            <a:pPr lvl="1">
              <a:buFont typeface="Courier New" panose="02070309020205020404" pitchFamily="49" charset="0"/>
              <a:buChar char="o"/>
            </a:pPr>
            <a:r>
              <a:rPr lang="en-US">
                <a:cs typeface="Times New Roman" panose="02020603050405020304" pitchFamily="18" charset="0"/>
              </a:rPr>
              <a:t>If it is an electronic system, can the employees access it?</a:t>
            </a:r>
          </a:p>
          <a:p>
            <a:endParaRPr lang="en-US"/>
          </a:p>
        </p:txBody>
      </p:sp>
      <p:pic>
        <p:nvPicPr>
          <p:cNvPr id="4" name="Picture 3">
            <a:extLst>
              <a:ext uri="{FF2B5EF4-FFF2-40B4-BE49-F238E27FC236}">
                <a16:creationId xmlns:a16="http://schemas.microsoft.com/office/drawing/2014/main" id="{10D119A6-D758-4DAD-B2FB-3D9B55EC02C7}"/>
              </a:ext>
            </a:extLst>
          </p:cNvPr>
          <p:cNvPicPr>
            <a:picLocks noChangeAspect="1"/>
          </p:cNvPicPr>
          <p:nvPr/>
        </p:nvPicPr>
        <p:blipFill>
          <a:blip r:embed="rId2"/>
          <a:stretch>
            <a:fillRect/>
          </a:stretch>
        </p:blipFill>
        <p:spPr>
          <a:xfrm>
            <a:off x="349404" y="1808522"/>
            <a:ext cx="3595429" cy="2696572"/>
          </a:xfrm>
          <a:prstGeom prst="rect">
            <a:avLst/>
          </a:prstGeom>
        </p:spPr>
      </p:pic>
    </p:spTree>
    <p:extLst>
      <p:ext uri="{BB962C8B-B14F-4D97-AF65-F5344CB8AC3E}">
        <p14:creationId xmlns:p14="http://schemas.microsoft.com/office/powerpoint/2010/main" val="933247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498821"/>
            <a:ext cx="11294327" cy="5550010"/>
          </a:xfrm>
        </p:spPr>
        <p:txBody>
          <a:bodyPr>
            <a:normAutofit/>
          </a:bodyPr>
          <a:lstStyle/>
          <a:p>
            <a:r>
              <a:rPr lang="en-US">
                <a:cs typeface="Times New Roman" panose="02020603050405020304" pitchFamily="18" charset="0"/>
              </a:rPr>
              <a:t>When conducting an inventory, compare markings on the firearm to records</a:t>
            </a:r>
          </a:p>
          <a:p>
            <a:pPr lvl="1">
              <a:buFont typeface="Courier New" panose="02070309020205020404" pitchFamily="49" charset="0"/>
              <a:buChar char="o"/>
            </a:pPr>
            <a:r>
              <a:rPr lang="en-US">
                <a:cs typeface="Times New Roman" panose="02020603050405020304" pitchFamily="18" charset="0"/>
              </a:rPr>
              <a:t>Don’t rely on box labels </a:t>
            </a:r>
          </a:p>
          <a:p>
            <a:pPr lvl="1">
              <a:buFont typeface="Courier New" panose="02070309020205020404" pitchFamily="49" charset="0"/>
              <a:buChar char="o"/>
            </a:pPr>
            <a:r>
              <a:rPr lang="en-US">
                <a:cs typeface="Times New Roman" panose="02020603050405020304" pitchFamily="18" charset="0"/>
              </a:rPr>
              <a:t>Always use safe handling when inventorying firearms</a:t>
            </a:r>
          </a:p>
          <a:p>
            <a:r>
              <a:rPr lang="en-US">
                <a:cs typeface="Times New Roman" panose="02020603050405020304" pitchFamily="18" charset="0"/>
              </a:rPr>
              <a:t>Are there any missing firearms? </a:t>
            </a:r>
          </a:p>
          <a:p>
            <a:pPr lvl="1">
              <a:buFont typeface="Courier New" panose="02070309020205020404" pitchFamily="49" charset="0"/>
              <a:buChar char="o"/>
            </a:pPr>
            <a:r>
              <a:rPr lang="en-US">
                <a:cs typeface="Times New Roman" panose="02020603050405020304" pitchFamily="18" charset="0"/>
              </a:rPr>
              <a:t>Losses due to poor recordkeeping, evidence of theft from employees, or other means? </a:t>
            </a:r>
          </a:p>
          <a:p>
            <a:pPr lvl="1">
              <a:buFont typeface="Courier New" panose="02070309020205020404" pitchFamily="49" charset="0"/>
              <a:buChar char="o"/>
            </a:pPr>
            <a:r>
              <a:rPr lang="en-US">
                <a:cs typeface="Times New Roman" panose="02020603050405020304" pitchFamily="18" charset="0"/>
              </a:rPr>
              <a:t>Thefts/losses must be reported to both ATF and the Police Department having jurisdiction in that municipality</a:t>
            </a:r>
          </a:p>
          <a:p>
            <a:endParaRPr lang="en-US"/>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cs typeface="Times New Roman" panose="02020603050405020304" pitchFamily="18" charset="0"/>
              </a:rPr>
              <a:t>ATF Field Techniques</a:t>
            </a:r>
          </a:p>
        </p:txBody>
      </p:sp>
    </p:spTree>
    <p:extLst>
      <p:ext uri="{BB962C8B-B14F-4D97-AF65-F5344CB8AC3E}">
        <p14:creationId xmlns:p14="http://schemas.microsoft.com/office/powerpoint/2010/main" val="740948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498821"/>
            <a:ext cx="11294327" cy="5550010"/>
          </a:xfrm>
        </p:spPr>
        <p:txBody>
          <a:bodyPr>
            <a:normAutofit/>
          </a:bodyPr>
          <a:lstStyle/>
          <a:p>
            <a:pPr marL="0" indent="0">
              <a:buNone/>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3200">
                <a:effectLst/>
                <a:latin typeface="Calibri" panose="020F0502020204030204" pitchFamily="34" charset="0"/>
                <a:ea typeface="Calibri" panose="020F0502020204030204" pitchFamily="34" charset="0"/>
                <a:cs typeface="Times New Roman" panose="02020603050405020304" pitchFamily="18" charset="0"/>
              </a:rPr>
              <a:t>Massachusetts General Law Chapter 140 s. 131Q requires all Massachusetts "licensing authorities" to report certain tracing data on all firearms, rifles, shotguns, large capacity weapons, machine guns or assault weapons </a:t>
            </a:r>
            <a:r>
              <a:rPr lang="en-US" sz="3200" b="1" u="sng">
                <a:effectLst/>
                <a:latin typeface="Calibri" panose="020F0502020204030204" pitchFamily="34" charset="0"/>
                <a:ea typeface="Calibri" panose="020F0502020204030204" pitchFamily="34" charset="0"/>
                <a:cs typeface="Times New Roman" panose="02020603050405020304" pitchFamily="18" charset="0"/>
              </a:rPr>
              <a:t>used to carry out a criminal act </a:t>
            </a:r>
            <a:r>
              <a:rPr lang="en-US" sz="3200">
                <a:effectLst/>
                <a:latin typeface="Calibri" panose="020F0502020204030204" pitchFamily="34" charset="0"/>
                <a:ea typeface="Calibri" panose="020F0502020204030204" pitchFamily="34" charset="0"/>
                <a:cs typeface="Times New Roman" panose="02020603050405020304" pitchFamily="18" charset="0"/>
              </a:rPr>
              <a:t>to the Commonwealth’s Fusion Center.</a:t>
            </a:r>
          </a:p>
          <a:p>
            <a:endParaRPr lang="en-US"/>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cs typeface="Times New Roman" panose="02020603050405020304" pitchFamily="18" charset="0"/>
              </a:rPr>
              <a:t>MGL c 140 s. 131Q</a:t>
            </a:r>
          </a:p>
        </p:txBody>
      </p:sp>
    </p:spTree>
    <p:extLst>
      <p:ext uri="{BB962C8B-B14F-4D97-AF65-F5344CB8AC3E}">
        <p14:creationId xmlns:p14="http://schemas.microsoft.com/office/powerpoint/2010/main" val="2011598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498821"/>
            <a:ext cx="11294327" cy="5550010"/>
          </a:xfrm>
        </p:spPr>
        <p:txBody>
          <a:bodyPr>
            <a:normAutofit/>
          </a:bodyPr>
          <a:lstStyle/>
          <a:p>
            <a:pPr marL="0" indent="0">
              <a:buNone/>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3200">
                <a:effectLst/>
                <a:latin typeface="Calibri" panose="020F0502020204030204" pitchFamily="34" charset="0"/>
                <a:ea typeface="Calibri" panose="020F0502020204030204" pitchFamily="34" charset="0"/>
                <a:cs typeface="Times New Roman" panose="02020603050405020304" pitchFamily="18" charset="0"/>
              </a:rPr>
              <a:t>What is a criminal act that triggers the reporting requirement?</a:t>
            </a:r>
          </a:p>
          <a:p>
            <a:pPr marL="457200" lvl="1" indent="0">
              <a:lnSpc>
                <a:spcPct val="107000"/>
              </a:lnSpc>
              <a:spcBef>
                <a:spcPts val="0"/>
              </a:spcBef>
              <a:buNone/>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Bef>
                <a:spcPts val="0"/>
              </a:spcBef>
              <a:buNone/>
            </a:pPr>
            <a:r>
              <a:rPr lang="en-US" sz="3200">
                <a:effectLst/>
                <a:latin typeface="Calibri" panose="020F0502020204030204" pitchFamily="34" charset="0"/>
                <a:ea typeface="Calibri" panose="020F0502020204030204" pitchFamily="34" charset="0"/>
                <a:cs typeface="Times New Roman" panose="02020603050405020304" pitchFamily="18" charset="0"/>
              </a:rPr>
              <a:t>Any criminal act involving the use of a firearm, rifle, shotgun, large capacity weapon, machine gun or assault weapon:</a:t>
            </a:r>
          </a:p>
          <a:p>
            <a:pPr marL="1657350" lvl="3" indent="-285750">
              <a:lnSpc>
                <a:spcPct val="107000"/>
              </a:lnSpc>
              <a:spcBef>
                <a:spcPts val="0"/>
              </a:spcBef>
              <a:buFont typeface="Courier New" panose="02070309020205020404" pitchFamily="49" charset="0"/>
              <a:buChar char="o"/>
            </a:pPr>
            <a:r>
              <a:rPr lang="en-US" sz="3200">
                <a:effectLst/>
                <a:latin typeface="Calibri" panose="020F0502020204030204" pitchFamily="34" charset="0"/>
                <a:ea typeface="Calibri" panose="020F0502020204030204" pitchFamily="34" charset="0"/>
                <a:cs typeface="Times New Roman" panose="02020603050405020304" pitchFamily="18" charset="0"/>
              </a:rPr>
              <a:t>Improper storage</a:t>
            </a:r>
          </a:p>
          <a:p>
            <a:pPr marL="1657350" lvl="3" indent="-285750">
              <a:lnSpc>
                <a:spcPct val="107000"/>
              </a:lnSpc>
              <a:spcBef>
                <a:spcPts val="0"/>
              </a:spcBef>
              <a:buFont typeface="Courier New" panose="02070309020205020404" pitchFamily="49" charset="0"/>
              <a:buChar char="o"/>
            </a:pPr>
            <a:r>
              <a:rPr lang="en-US" sz="3200">
                <a:effectLst/>
                <a:latin typeface="Calibri" panose="020F0502020204030204" pitchFamily="34" charset="0"/>
                <a:ea typeface="Calibri" panose="020F0502020204030204" pitchFamily="34" charset="0"/>
                <a:cs typeface="Times New Roman" panose="02020603050405020304" pitchFamily="18" charset="0"/>
              </a:rPr>
              <a:t>Possessing a firearm while intoxicated</a:t>
            </a:r>
          </a:p>
          <a:p>
            <a:pPr marL="1657350" lvl="3" indent="-285750">
              <a:lnSpc>
                <a:spcPct val="107000"/>
              </a:lnSpc>
              <a:spcBef>
                <a:spcPts val="0"/>
              </a:spcBef>
              <a:spcAft>
                <a:spcPts val="800"/>
              </a:spcAft>
              <a:buFont typeface="Courier New" panose="02070309020205020404" pitchFamily="49" charset="0"/>
              <a:buChar char="o"/>
            </a:pPr>
            <a:r>
              <a:rPr lang="en-US" sz="3200">
                <a:effectLst/>
                <a:latin typeface="Calibri" panose="020F0502020204030204" pitchFamily="34" charset="0"/>
                <a:ea typeface="Calibri" panose="020F0502020204030204" pitchFamily="34" charset="0"/>
                <a:cs typeface="Times New Roman" panose="02020603050405020304" pitchFamily="18" charset="0"/>
              </a:rPr>
              <a:t>Unlawful possession of a firearm</a:t>
            </a:r>
          </a:p>
          <a:p>
            <a:endParaRPr lang="en-US"/>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cs typeface="Times New Roman" panose="02020603050405020304" pitchFamily="18" charset="0"/>
              </a:rPr>
              <a:t>MGL c 140 s. 131Q</a:t>
            </a:r>
          </a:p>
        </p:txBody>
      </p:sp>
    </p:spTree>
    <p:extLst>
      <p:ext uri="{BB962C8B-B14F-4D97-AF65-F5344CB8AC3E}">
        <p14:creationId xmlns:p14="http://schemas.microsoft.com/office/powerpoint/2010/main" val="588086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E3BF-7486-4275-9077-904C4ED948FA}"/>
              </a:ext>
            </a:extLst>
          </p:cNvPr>
          <p:cNvSpPr>
            <a:spLocks noGrp="1"/>
          </p:cNvSpPr>
          <p:nvPr>
            <p:ph type="title"/>
          </p:nvPr>
        </p:nvSpPr>
        <p:spPr/>
        <p:txBody>
          <a:bodyPr/>
          <a:lstStyle/>
          <a:p>
            <a:r>
              <a:rPr lang="en-US">
                <a:effectLst>
                  <a:outerShdw blurRad="38100" dist="38100" dir="2700000" algn="tl">
                    <a:srgbClr val="000000">
                      <a:alpha val="43137"/>
                    </a:srgbClr>
                  </a:outerShdw>
                </a:effectLst>
              </a:rPr>
              <a:t>Common State Violations</a:t>
            </a:r>
          </a:p>
        </p:txBody>
      </p:sp>
      <p:sp>
        <p:nvSpPr>
          <p:cNvPr id="5" name="TextBox 4">
            <a:extLst>
              <a:ext uri="{FF2B5EF4-FFF2-40B4-BE49-F238E27FC236}">
                <a16:creationId xmlns:a16="http://schemas.microsoft.com/office/drawing/2014/main" id="{C48F9EBF-719C-4657-937B-E0CDDCADA9A6}"/>
              </a:ext>
            </a:extLst>
          </p:cNvPr>
          <p:cNvSpPr txBox="1"/>
          <p:nvPr/>
        </p:nvSpPr>
        <p:spPr>
          <a:xfrm>
            <a:off x="838200" y="1582340"/>
            <a:ext cx="10515600" cy="4124206"/>
          </a:xfrm>
          <a:prstGeom prst="rect">
            <a:avLst/>
          </a:prstGeom>
          <a:noFill/>
        </p:spPr>
        <p:txBody>
          <a:bodyPr wrap="square">
            <a:spAutoFit/>
          </a:bodyPr>
          <a:lstStyle/>
          <a:p>
            <a:pPr marL="0" indent="0">
              <a:buNone/>
            </a:pPr>
            <a:r>
              <a:rPr lang="en-US" sz="2800" b="1"/>
              <a:t>Violation Types</a:t>
            </a:r>
          </a:p>
          <a:p>
            <a:pPr marL="803275" indent="-342900">
              <a:buFont typeface="Wingdings" panose="05000000000000000000" pitchFamily="2" charset="2"/>
              <a:buChar char="ü"/>
            </a:pPr>
            <a:r>
              <a:rPr lang="en-US" sz="2800"/>
              <a:t>Gun Shop License Suspension</a:t>
            </a:r>
          </a:p>
          <a:p>
            <a:pPr marL="803275" indent="-342900">
              <a:buFont typeface="Wingdings" panose="05000000000000000000" pitchFamily="2" charset="2"/>
              <a:buChar char="ü"/>
            </a:pPr>
            <a:r>
              <a:rPr lang="en-US" sz="2800"/>
              <a:t>Felony </a:t>
            </a:r>
          </a:p>
          <a:p>
            <a:pPr marL="803275" indent="-342900">
              <a:spcAft>
                <a:spcPts val="1200"/>
              </a:spcAft>
              <a:buFont typeface="Wingdings" panose="05000000000000000000" pitchFamily="2" charset="2"/>
              <a:buChar char="ü"/>
            </a:pPr>
            <a:r>
              <a:rPr lang="en-US" sz="2800"/>
              <a:t>Misdemeanor or Felony (Safe Storage Statute)</a:t>
            </a:r>
          </a:p>
          <a:p>
            <a:pPr marL="0" indent="0">
              <a:buNone/>
            </a:pPr>
            <a:r>
              <a:rPr lang="en-US" sz="2800" b="1"/>
              <a:t>Common Violations</a:t>
            </a:r>
          </a:p>
          <a:p>
            <a:pPr marL="803275" indent="-342900">
              <a:buFont typeface="Wingdings" panose="05000000000000000000" pitchFamily="2" charset="2"/>
              <a:buChar char="ü"/>
            </a:pPr>
            <a:r>
              <a:rPr lang="en-US" sz="2800"/>
              <a:t>Straw Purchases </a:t>
            </a:r>
          </a:p>
          <a:p>
            <a:pPr marL="803275" indent="-342900">
              <a:buFont typeface="Wingdings" panose="05000000000000000000" pitchFamily="2" charset="2"/>
              <a:buChar char="ü"/>
            </a:pPr>
            <a:r>
              <a:rPr lang="en-US" sz="2800"/>
              <a:t>Poor Record Keeping (non-reporting of transactions in MIRCS)</a:t>
            </a:r>
          </a:p>
          <a:p>
            <a:pPr marL="803275" indent="-342900">
              <a:buFont typeface="Wingdings" panose="05000000000000000000" pitchFamily="2" charset="2"/>
              <a:buChar char="ü"/>
            </a:pPr>
            <a:r>
              <a:rPr lang="en-US" sz="2800"/>
              <a:t>Firearm Roster Violations </a:t>
            </a:r>
          </a:p>
          <a:p>
            <a:pPr marL="803275" indent="-342900">
              <a:buFont typeface="Wingdings" panose="05000000000000000000" pitchFamily="2" charset="2"/>
              <a:buChar char="ü"/>
            </a:pPr>
            <a:r>
              <a:rPr lang="en-US" sz="2800"/>
              <a:t>Sale of Assault Weapons</a:t>
            </a:r>
          </a:p>
        </p:txBody>
      </p:sp>
    </p:spTree>
    <p:extLst>
      <p:ext uri="{BB962C8B-B14F-4D97-AF65-F5344CB8AC3E}">
        <p14:creationId xmlns:p14="http://schemas.microsoft.com/office/powerpoint/2010/main" val="1266808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498821"/>
            <a:ext cx="11294327" cy="5550010"/>
          </a:xfrm>
        </p:spPr>
        <p:txBody>
          <a:bodyPr>
            <a:normAutofit/>
          </a:bodyPr>
          <a:lstStyle/>
          <a:p>
            <a:pPr marL="0" marR="0" indent="0">
              <a:lnSpc>
                <a:spcPct val="107000"/>
              </a:lnSpc>
              <a:spcBef>
                <a:spcPts val="0"/>
              </a:spcBef>
              <a:spcAft>
                <a:spcPts val="800"/>
              </a:spcAft>
              <a:buNone/>
            </a:pPr>
            <a:r>
              <a:rPr lang="en-US" sz="2400">
                <a:effectLst/>
                <a:latin typeface="Calibri" panose="020F0502020204030204" pitchFamily="34" charset="0"/>
                <a:ea typeface="Calibri" panose="020F0502020204030204" pitchFamily="34" charset="0"/>
                <a:cs typeface="Times New Roman" panose="02020603050405020304" pitchFamily="18" charset="0"/>
              </a:rPr>
              <a:t>What guns should not be reported?</a:t>
            </a:r>
          </a:p>
          <a:p>
            <a:pPr lvl="2">
              <a:lnSpc>
                <a:spcPct val="107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Firearms used in suicides</a:t>
            </a:r>
          </a:p>
          <a:p>
            <a:pPr lvl="2">
              <a:lnSpc>
                <a:spcPct val="107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Firearms seized pursuant to a G.L. c. 209A Order UNLESS there is a criminal investigation and the firearms were seized pursuant to a G.L. c. 209A violation or other criminal act</a:t>
            </a:r>
          </a:p>
          <a:p>
            <a:pPr lvl="2">
              <a:lnSpc>
                <a:spcPct val="107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Firearms obtained in the course of an open (undercover investigation) are not to be reported until the investigation is closed and there is no longer any potential officer/informant safety threat</a:t>
            </a:r>
          </a:p>
          <a:p>
            <a:pPr lvl="2">
              <a:lnSpc>
                <a:spcPct val="107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Firearms obtained in a “buyback program,” unless it is subsequently determined that the firearm was used in a previous and unrelated criminal act</a:t>
            </a:r>
          </a:p>
          <a:p>
            <a:pPr lvl="2">
              <a:lnSpc>
                <a:spcPct val="107000"/>
              </a:lnSpc>
              <a:spcBef>
                <a:spcPts val="0"/>
              </a:spcBef>
            </a:pPr>
            <a:r>
              <a:rPr lang="en-US" sz="2400">
                <a:effectLst/>
                <a:latin typeface="Calibri" panose="020F0502020204030204" pitchFamily="34" charset="0"/>
                <a:ea typeface="Calibri" panose="020F0502020204030204" pitchFamily="34" charset="0"/>
                <a:cs typeface="Times New Roman" panose="02020603050405020304" pitchFamily="18" charset="0"/>
              </a:rPr>
              <a:t>Ammunition, magazine and clips should not be reported</a:t>
            </a:r>
          </a:p>
          <a:p>
            <a:endParaRPr lang="en-US"/>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cs typeface="Times New Roman" panose="02020603050405020304" pitchFamily="18" charset="0"/>
              </a:rPr>
              <a:t>MGL c 140 s. 131Q</a:t>
            </a:r>
          </a:p>
        </p:txBody>
      </p:sp>
    </p:spTree>
    <p:extLst>
      <p:ext uri="{BB962C8B-B14F-4D97-AF65-F5344CB8AC3E}">
        <p14:creationId xmlns:p14="http://schemas.microsoft.com/office/powerpoint/2010/main" val="2736905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533236"/>
            <a:ext cx="11294327" cy="5515595"/>
          </a:xfrm>
        </p:spPr>
        <p:txBody>
          <a:bodyPr>
            <a:normAutofit/>
          </a:bodyPr>
          <a:lstStyle/>
          <a:p>
            <a:pPr marL="0" marR="0" indent="0">
              <a:lnSpc>
                <a:spcPct val="107000"/>
              </a:lnSpc>
              <a:spcBef>
                <a:spcPts val="0"/>
              </a:spcBef>
              <a:spcAft>
                <a:spcPts val="800"/>
              </a:spcAft>
              <a:buNone/>
            </a:pPr>
            <a:r>
              <a:rPr lang="en-US" sz="2400">
                <a:effectLst/>
                <a:latin typeface="Calibri" panose="020F0502020204030204" pitchFamily="34" charset="0"/>
                <a:ea typeface="Calibri" panose="020F0502020204030204" pitchFamily="34" charset="0"/>
                <a:cs typeface="Times New Roman" panose="02020603050405020304" pitchFamily="18" charset="0"/>
              </a:rPr>
              <a:t>What information should be reported?</a:t>
            </a:r>
          </a:p>
          <a:p>
            <a:pPr marL="0" marR="0" lvl="0" indent="0">
              <a:lnSpc>
                <a:spcPct val="107000"/>
              </a:lnSpc>
              <a:spcBef>
                <a:spcPts val="0"/>
              </a:spcBef>
              <a:spcAft>
                <a:spcPts val="0"/>
              </a:spcAft>
              <a:buNone/>
            </a:pPr>
            <a:r>
              <a:rPr lang="en-US" sz="2400">
                <a:effectLst/>
                <a:latin typeface="Calibri" panose="020F0502020204030204" pitchFamily="34" charset="0"/>
                <a:ea typeface="Calibri" panose="020F0502020204030204" pitchFamily="34" charset="0"/>
                <a:cs typeface="Times New Roman" panose="02020603050405020304" pitchFamily="18" charset="0"/>
              </a:rPr>
              <a:t>	Make				Model		</a:t>
            </a:r>
            <a:r>
              <a:rPr lang="en-US" sz="2400">
                <a:latin typeface="Calibri" panose="020F0502020204030204" pitchFamily="34" charset="0"/>
                <a:ea typeface="Calibri" panose="020F0502020204030204" pitchFamily="34" charset="0"/>
                <a:cs typeface="Times New Roman" panose="02020603050405020304" pitchFamily="18" charset="0"/>
              </a:rPr>
              <a:t>	Lost/stolen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2400">
                <a:effectLst/>
                <a:latin typeface="Calibri" panose="020F0502020204030204" pitchFamily="34" charset="0"/>
                <a:ea typeface="Calibri" panose="020F0502020204030204" pitchFamily="34" charset="0"/>
                <a:cs typeface="Times New Roman" panose="02020603050405020304" pitchFamily="18" charset="0"/>
              </a:rPr>
              <a:t>	Serial number		</a:t>
            </a:r>
            <a:r>
              <a:rPr lang="en-US" sz="2400">
                <a:latin typeface="Calibri" panose="020F0502020204030204" pitchFamily="34" charset="0"/>
                <a:ea typeface="Calibri" panose="020F0502020204030204" pitchFamily="34" charset="0"/>
                <a:cs typeface="Times New Roman" panose="02020603050405020304" pitchFamily="18" charset="0"/>
              </a:rPr>
              <a:t>	Caliber			Obtained illegally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2400">
                <a:effectLst/>
                <a:latin typeface="Calibri" panose="020F0502020204030204" pitchFamily="34" charset="0"/>
                <a:ea typeface="Calibri" panose="020F0502020204030204" pitchFamily="34" charset="0"/>
                <a:cs typeface="Times New Roman" panose="02020603050405020304" pitchFamily="18" charset="0"/>
              </a:rPr>
              <a:t>	Type of crime committed</a:t>
            </a:r>
            <a:r>
              <a:rPr lang="en-US" sz="2400">
                <a:latin typeface="Calibri" panose="020F0502020204030204" pitchFamily="34" charset="0"/>
                <a:ea typeface="Calibri" panose="020F0502020204030204" pitchFamily="34" charset="0"/>
                <a:cs typeface="Times New Roman" panose="02020603050405020304" pitchFamily="18" charset="0"/>
              </a:rPr>
              <a:t>	Fingerprint evidence</a:t>
            </a:r>
          </a:p>
          <a:p>
            <a:pPr marL="0" marR="0" lvl="0" indent="0">
              <a:lnSpc>
                <a:spcPct val="107000"/>
              </a:lnSpc>
              <a:spcBef>
                <a:spcPts val="0"/>
              </a:spcBef>
              <a:spcAft>
                <a:spcPts val="0"/>
              </a:spcAft>
              <a:buNone/>
            </a:pPr>
            <a:r>
              <a:rPr lang="en-US" sz="2400">
                <a:effectLst/>
                <a:latin typeface="Calibri" panose="020F0502020204030204" pitchFamily="34" charset="0"/>
                <a:ea typeface="Calibri" panose="020F0502020204030204" pitchFamily="34" charset="0"/>
                <a:cs typeface="Times New Roman" panose="02020603050405020304" pitchFamily="18" charset="0"/>
              </a:rPr>
              <a:t>	Ballistic evidence		Gang activity</a:t>
            </a:r>
          </a:p>
          <a:p>
            <a:pPr marL="0" marR="0" lvl="0" indent="0">
              <a:lnSpc>
                <a:spcPct val="107000"/>
              </a:lnSpc>
              <a:spcBef>
                <a:spcPts val="0"/>
              </a:spcBef>
              <a:spcAft>
                <a:spcPts val="0"/>
              </a:spcAft>
              <a:buNone/>
            </a:pPr>
            <a:r>
              <a:rPr lang="en-US" sz="2400">
                <a:latin typeface="Calibri" panose="020F0502020204030204" pitchFamily="34" charset="0"/>
                <a:ea typeface="Calibri" panose="020F0502020204030204" pitchFamily="34" charset="0"/>
                <a:cs typeface="Times New Roman" panose="02020603050405020304" pitchFamily="18" charset="0"/>
              </a:rPr>
              <a:t>	</a:t>
            </a:r>
            <a:r>
              <a:rPr lang="en-US" sz="2400">
                <a:effectLst/>
                <a:latin typeface="Calibri" panose="020F0502020204030204" pitchFamily="34" charset="0"/>
                <a:ea typeface="Calibri" panose="020F0502020204030204" pitchFamily="34" charset="0"/>
                <a:cs typeface="Times New Roman" panose="02020603050405020304" pitchFamily="18" charset="0"/>
              </a:rPr>
              <a:t>Is the individual a </a:t>
            </a:r>
            <a:r>
              <a:rPr lang="en-US" sz="2400">
                <a:latin typeface="Calibri" panose="020F0502020204030204" pitchFamily="34" charset="0"/>
                <a:ea typeface="Calibri" panose="020F0502020204030204" pitchFamily="34" charset="0"/>
                <a:cs typeface="Times New Roman" panose="02020603050405020304" pitchFamily="18" charset="0"/>
              </a:rPr>
              <a:t>prohibited person	</a:t>
            </a:r>
          </a:p>
          <a:p>
            <a:pPr marL="0" marR="0" lvl="0" indent="0">
              <a:lnSpc>
                <a:spcPct val="107000"/>
              </a:lnSpc>
              <a:spcBef>
                <a:spcPts val="0"/>
              </a:spcBef>
              <a:spcAft>
                <a:spcPts val="0"/>
              </a:spcAft>
              <a:buNone/>
            </a:pPr>
            <a:r>
              <a:rPr lang="en-US" sz="2400">
                <a:latin typeface="Calibri" panose="020F0502020204030204" pitchFamily="34" charset="0"/>
                <a:ea typeface="Calibri" panose="020F0502020204030204" pitchFamily="34" charset="0"/>
                <a:cs typeface="Times New Roman" panose="02020603050405020304" pitchFamily="18" charset="0"/>
              </a:rPr>
              <a:t>	Whether an arrest was made or conviction obtained*</a:t>
            </a:r>
          </a:p>
          <a:p>
            <a:pPr marL="0" marR="0" lvl="0" indent="0">
              <a:lnSpc>
                <a:spcPct val="107000"/>
              </a:lnSpc>
              <a:spcBef>
                <a:spcPts val="0"/>
              </a:spcBef>
              <a:spcAft>
                <a:spcPts val="800"/>
              </a:spcAft>
              <a:buNone/>
            </a:pPr>
            <a:endParaRPr lang="en-US" sz="24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a:latin typeface="Calibri" panose="020F0502020204030204" pitchFamily="34" charset="0"/>
                <a:ea typeface="Calibri" panose="020F0502020204030204" pitchFamily="34" charset="0"/>
                <a:cs typeface="Times New Roman" panose="02020603050405020304" pitchFamily="18" charset="0"/>
              </a:rPr>
              <a:t>* this can be updated following initial data entry</a:t>
            </a:r>
            <a:endParaRPr lang="en-US" sz="2400"/>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cs typeface="Times New Roman" panose="02020603050405020304" pitchFamily="18" charset="0"/>
              </a:rPr>
              <a:t>MGL c 140 s. 131Q</a:t>
            </a:r>
          </a:p>
        </p:txBody>
      </p:sp>
    </p:spTree>
    <p:extLst>
      <p:ext uri="{BB962C8B-B14F-4D97-AF65-F5344CB8AC3E}">
        <p14:creationId xmlns:p14="http://schemas.microsoft.com/office/powerpoint/2010/main" val="2953765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280160"/>
            <a:ext cx="11294327" cy="5768671"/>
          </a:xfrm>
        </p:spPr>
        <p:txBody>
          <a:bodyPr>
            <a:normAutofit/>
          </a:bodyPr>
          <a:lstStyle/>
          <a:p>
            <a:pPr marL="0" indent="0" algn="ctr">
              <a:buNone/>
            </a:pPr>
            <a:r>
              <a:rPr lang="en-US" sz="2400">
                <a:effectLst/>
                <a:latin typeface="Calibri" panose="020F0502020204030204" pitchFamily="34" charset="0"/>
                <a:ea typeface="Times New Roman" panose="02020603050405020304" pitchFamily="18" charset="0"/>
              </a:rPr>
              <a:t>MGL c 140 s. 131Q is NOT </a:t>
            </a:r>
            <a:r>
              <a:rPr lang="en-US" sz="2400" err="1">
                <a:effectLst/>
                <a:latin typeface="Calibri" panose="020F0502020204030204" pitchFamily="34" charset="0"/>
                <a:ea typeface="Times New Roman" panose="02020603050405020304" pitchFamily="18" charset="0"/>
              </a:rPr>
              <a:t>eTrace</a:t>
            </a:r>
            <a:r>
              <a:rPr lang="en-US" sz="2400">
                <a:latin typeface="Calibri" panose="020F0502020204030204" pitchFamily="34" charset="0"/>
                <a:ea typeface="Times New Roman" panose="02020603050405020304" pitchFamily="18" charset="0"/>
              </a:rPr>
              <a:t>!</a:t>
            </a:r>
            <a:endParaRPr lang="en-US" sz="2400">
              <a:effectLst/>
              <a:latin typeface="Calibri" panose="020F0502020204030204" pitchFamily="34" charset="0"/>
              <a:ea typeface="Times New Roman" panose="02020603050405020304" pitchFamily="18" charset="0"/>
            </a:endParaRPr>
          </a:p>
          <a:p>
            <a:pPr marL="0" indent="0">
              <a:buNone/>
            </a:pPr>
            <a:endParaRPr lang="en-US" sz="2400">
              <a:latin typeface="Calibri" panose="020F0502020204030204" pitchFamily="34" charset="0"/>
              <a:ea typeface="Times New Roman" panose="02020603050405020304" pitchFamily="18" charset="0"/>
            </a:endParaRPr>
          </a:p>
          <a:p>
            <a:pPr marL="0" indent="0">
              <a:buNone/>
            </a:pPr>
            <a:r>
              <a:rPr lang="en-US" sz="2400">
                <a:latin typeface="Calibri" panose="020F0502020204030204" pitchFamily="34" charset="0"/>
                <a:ea typeface="Times New Roman" panose="02020603050405020304" pitchFamily="18" charset="0"/>
              </a:rPr>
              <a:t>i.e.- Reporting crime gun information does not assist in developing investigative leads or identifying trends and patterns.</a:t>
            </a:r>
          </a:p>
          <a:p>
            <a:pPr marL="0" indent="0">
              <a:buNone/>
            </a:pPr>
            <a:endParaRPr lang="en-US" sz="2400">
              <a:latin typeface="Calibri" panose="020F0502020204030204" pitchFamily="34" charset="0"/>
              <a:ea typeface="Times New Roman" panose="02020603050405020304" pitchFamily="18" charset="0"/>
            </a:endParaRPr>
          </a:p>
          <a:p>
            <a:pPr marL="0" indent="0">
              <a:buNone/>
            </a:pPr>
            <a:r>
              <a:rPr lang="en-US" sz="2400" err="1">
                <a:latin typeface="Calibri" panose="020F0502020204030204" pitchFamily="34" charset="0"/>
                <a:ea typeface="Times New Roman" panose="02020603050405020304" pitchFamily="18" charset="0"/>
              </a:rPr>
              <a:t>eTrace</a:t>
            </a:r>
            <a:r>
              <a:rPr lang="en-US" sz="2400">
                <a:latin typeface="Calibri" panose="020F0502020204030204" pitchFamily="34" charset="0"/>
                <a:ea typeface="Times New Roman" panose="02020603050405020304" pitchFamily="18" charset="0"/>
              </a:rPr>
              <a:t> on the other hand, provides law enforcement with vast crime gun intelligence</a:t>
            </a:r>
          </a:p>
          <a:p>
            <a:pPr marL="0" marR="0" lvl="0" indent="0">
              <a:lnSpc>
                <a:spcPct val="107000"/>
              </a:lnSpc>
              <a:spcBef>
                <a:spcPts val="0"/>
              </a:spcBef>
              <a:spcAft>
                <a:spcPts val="800"/>
              </a:spcAft>
              <a:buNone/>
            </a:pPr>
            <a:endParaRPr lang="en-US" sz="240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240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r>
              <a:rPr lang="en-US" sz="2400">
                <a:latin typeface="Calibri" panose="020F0502020204030204" pitchFamily="34" charset="0"/>
                <a:ea typeface="Calibri" panose="020F0502020204030204" pitchFamily="34" charset="0"/>
                <a:cs typeface="Times New Roman" panose="02020603050405020304" pitchFamily="18" charset="0"/>
              </a:rPr>
              <a:t>Massachusetts State Police recommend that departments opt-in to ATF’s </a:t>
            </a:r>
            <a:r>
              <a:rPr lang="en-US" sz="2400" err="1">
                <a:latin typeface="Calibri" panose="020F0502020204030204" pitchFamily="34" charset="0"/>
                <a:ea typeface="Calibri" panose="020F0502020204030204" pitchFamily="34" charset="0"/>
                <a:cs typeface="Times New Roman" panose="02020603050405020304" pitchFamily="18" charset="0"/>
              </a:rPr>
              <a:t>eTrace</a:t>
            </a:r>
            <a:r>
              <a:rPr lang="en-US" sz="2400">
                <a:latin typeface="Calibri" panose="020F0502020204030204" pitchFamily="34" charset="0"/>
                <a:ea typeface="Calibri" panose="020F0502020204030204" pitchFamily="34" charset="0"/>
                <a:cs typeface="Times New Roman" panose="02020603050405020304" pitchFamily="18" charset="0"/>
              </a:rPr>
              <a:t> Collective Data Sharing System.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cs typeface="Times New Roman" panose="02020603050405020304" pitchFamily="18" charset="0"/>
              </a:rPr>
              <a:t>ATF </a:t>
            </a:r>
            <a:r>
              <a:rPr lang="en-US" err="1">
                <a:effectLst>
                  <a:outerShdw blurRad="38100" dist="38100" dir="2700000" algn="tl">
                    <a:srgbClr val="000000">
                      <a:alpha val="43137"/>
                    </a:srgbClr>
                  </a:outerShdw>
                </a:effectLst>
                <a:cs typeface="Times New Roman" panose="02020603050405020304" pitchFamily="18" charset="0"/>
              </a:rPr>
              <a:t>eTrace</a:t>
            </a:r>
            <a:endParaRPr lang="en-US">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794415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182256"/>
            <a:ext cx="11294327" cy="5866576"/>
          </a:xfrm>
        </p:spPr>
        <p:txBody>
          <a:bodyPr>
            <a:normAutofit/>
          </a:bodyPr>
          <a:lstStyle/>
          <a:p>
            <a:pPr marL="0" indent="0" algn="ctr">
              <a:buNone/>
            </a:pPr>
            <a:r>
              <a:rPr lang="en-US" sz="2200">
                <a:effectLst/>
                <a:latin typeface="Calibri" panose="020F0502020204030204" pitchFamily="34" charset="0"/>
                <a:ea typeface="Times New Roman" panose="02020603050405020304" pitchFamily="18" charset="0"/>
              </a:rPr>
              <a:t>Why are firearms traced? </a:t>
            </a:r>
          </a:p>
          <a:p>
            <a:pPr marL="457200" indent="-457200">
              <a:buFont typeface="Arial" panose="020B0604020202020204" pitchFamily="34" charset="0"/>
              <a:buChar char="•"/>
            </a:pPr>
            <a:r>
              <a:rPr lang="en-US" sz="2200"/>
              <a:t>Link a suspect to a firearm in a criminal investigation</a:t>
            </a:r>
          </a:p>
          <a:p>
            <a:pPr marL="457200" indent="-457200">
              <a:buFont typeface="Arial" panose="020B0604020202020204" pitchFamily="34" charset="0"/>
              <a:buChar char="•"/>
            </a:pPr>
            <a:r>
              <a:rPr lang="en-US" sz="2200"/>
              <a:t>Identify potential traffickers</a:t>
            </a:r>
          </a:p>
          <a:p>
            <a:pPr marL="457200" indent="-457200">
              <a:buFont typeface="Arial" panose="020B0604020202020204" pitchFamily="34" charset="0"/>
              <a:buChar char="•"/>
            </a:pPr>
            <a:r>
              <a:rPr lang="en-US" sz="2200"/>
              <a:t>To detect in-state, interstate, and international patterns and the sources and kinds of crime guns</a:t>
            </a:r>
          </a:p>
          <a:p>
            <a:pPr marL="457200" indent="-457200">
              <a:buFont typeface="Arial" panose="020B0604020202020204" pitchFamily="34" charset="0"/>
              <a:buChar char="•"/>
            </a:pPr>
            <a:r>
              <a:rPr lang="en-US" sz="2200"/>
              <a:t>Assist in developing potential witnesses</a:t>
            </a:r>
          </a:p>
          <a:p>
            <a:pPr marL="457200" indent="-457200">
              <a:buFont typeface="Arial" panose="020B0604020202020204" pitchFamily="34" charset="0"/>
              <a:buChar char="•"/>
            </a:pPr>
            <a:r>
              <a:rPr lang="en-US" sz="2200"/>
              <a:t>Determining the sources of firearms used in crimes</a:t>
            </a:r>
          </a:p>
          <a:p>
            <a:pPr marL="457200" indent="-457200">
              <a:buFont typeface="Arial" panose="020B0604020202020204" pitchFamily="34" charset="0"/>
              <a:buChar char="•"/>
            </a:pPr>
            <a:r>
              <a:rPr lang="en-US" sz="2200"/>
              <a:t>Proving ownership</a:t>
            </a:r>
          </a:p>
          <a:p>
            <a:pPr marL="457200" indent="-457200">
              <a:buFont typeface="Arial" panose="020B0604020202020204" pitchFamily="34" charset="0"/>
              <a:buChar char="•"/>
            </a:pPr>
            <a:r>
              <a:rPr lang="en-US" sz="2200"/>
              <a:t>Producing other investigative leads</a:t>
            </a:r>
          </a:p>
          <a:p>
            <a:pPr marL="0" indent="0">
              <a:buNone/>
            </a:pPr>
            <a:endParaRPr lang="en-US" sz="2200"/>
          </a:p>
          <a:p>
            <a:pPr marL="0" indent="0">
              <a:buNone/>
            </a:pPr>
            <a:r>
              <a:rPr lang="en-US" sz="2200"/>
              <a:t>* A firearms trace is often the first step in determining how a firearm moved from lawful commerce into a crime scene or criminal act.</a:t>
            </a:r>
          </a:p>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cs typeface="Times New Roman" panose="02020603050405020304" pitchFamily="18" charset="0"/>
              </a:rPr>
              <a:t>ATF </a:t>
            </a:r>
            <a:r>
              <a:rPr lang="en-US" err="1">
                <a:effectLst>
                  <a:outerShdw blurRad="38100" dist="38100" dir="2700000" algn="tl">
                    <a:srgbClr val="000000">
                      <a:alpha val="43137"/>
                    </a:srgbClr>
                  </a:outerShdw>
                </a:effectLst>
                <a:cs typeface="Times New Roman" panose="02020603050405020304" pitchFamily="18" charset="0"/>
              </a:rPr>
              <a:t>eTrace</a:t>
            </a:r>
            <a:endParaRPr lang="en-US">
              <a:effectLst>
                <a:outerShdw blurRad="38100" dist="38100" dir="2700000" algn="tl">
                  <a:srgbClr val="000000">
                    <a:alpha val="43137"/>
                  </a:srgbClr>
                </a:outerShdw>
              </a:effectLst>
              <a:cs typeface="Times New Roman" panose="02020603050405020304" pitchFamily="18" charset="0"/>
            </a:endParaRPr>
          </a:p>
        </p:txBody>
      </p:sp>
      <p:pic>
        <p:nvPicPr>
          <p:cNvPr id="2" name="Picture 1">
            <a:extLst>
              <a:ext uri="{FF2B5EF4-FFF2-40B4-BE49-F238E27FC236}">
                <a16:creationId xmlns:a16="http://schemas.microsoft.com/office/drawing/2014/main" id="{00159E14-E069-6292-EEF4-BC65D858AE6F}"/>
              </a:ext>
            </a:extLst>
          </p:cNvPr>
          <p:cNvPicPr>
            <a:picLocks noChangeAspect="1"/>
          </p:cNvPicPr>
          <p:nvPr/>
        </p:nvPicPr>
        <p:blipFill>
          <a:blip r:embed="rId2"/>
          <a:stretch>
            <a:fillRect/>
          </a:stretch>
        </p:blipFill>
        <p:spPr>
          <a:xfrm>
            <a:off x="9097818" y="365125"/>
            <a:ext cx="2008632" cy="2116374"/>
          </a:xfrm>
          <a:prstGeom prst="rect">
            <a:avLst/>
          </a:prstGeom>
        </p:spPr>
      </p:pic>
    </p:spTree>
    <p:extLst>
      <p:ext uri="{BB962C8B-B14F-4D97-AF65-F5344CB8AC3E}">
        <p14:creationId xmlns:p14="http://schemas.microsoft.com/office/powerpoint/2010/main" val="3934607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182256"/>
            <a:ext cx="11294327" cy="5866576"/>
          </a:xfrm>
        </p:spPr>
        <p:txBody>
          <a:bodyPr>
            <a:normAutofit/>
          </a:bodyPr>
          <a:lstStyle/>
          <a:p>
            <a:pPr marL="0" indent="0">
              <a:buNone/>
            </a:pPr>
            <a:endParaRPr lang="en-US" sz="2400"/>
          </a:p>
          <a:p>
            <a:pPr marL="0" indent="0">
              <a:buNone/>
            </a:pPr>
            <a:r>
              <a:rPr lang="en-US" sz="2400"/>
              <a:t>ATF’s </a:t>
            </a:r>
            <a:r>
              <a:rPr lang="en-US" sz="2400" err="1"/>
              <a:t>eTrace</a:t>
            </a:r>
            <a:r>
              <a:rPr lang="en-US" sz="2400"/>
              <a:t> is a paperless firearms trace submission system and interactive analysis module that facilities firearms tracing and assists ATF’s efforts to combat firearms trafficking.</a:t>
            </a:r>
          </a:p>
          <a:p>
            <a:pPr marL="0" indent="0">
              <a:buNone/>
            </a:pPr>
            <a:endParaRPr lang="en-US" sz="2400"/>
          </a:p>
          <a:p>
            <a:pPr marL="0" indent="0">
              <a:buNone/>
            </a:pPr>
            <a:r>
              <a:rPr lang="en-US" sz="2400"/>
              <a:t>The system provides real-time capabilities that allow law enforcement agencies to submit electronic firearms trace requests, monitor the progress of traces, retrieve completed trace results, and query firearms trace-related data in the Firearms Tracing System (FTS) database</a:t>
            </a:r>
          </a:p>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effectLst>
                  <a:outerShdw blurRad="38100" dist="38100" dir="2700000" algn="tl">
                    <a:srgbClr val="000000">
                      <a:alpha val="43137"/>
                    </a:srgbClr>
                  </a:outerShdw>
                </a:effectLst>
                <a:cs typeface="Times New Roman" panose="02020603050405020304" pitchFamily="18" charset="0"/>
              </a:rPr>
              <a:t>What is </a:t>
            </a:r>
            <a:r>
              <a:rPr lang="en-US" err="1">
                <a:effectLst>
                  <a:outerShdw blurRad="38100" dist="38100" dir="2700000" algn="tl">
                    <a:srgbClr val="000000">
                      <a:alpha val="43137"/>
                    </a:srgbClr>
                  </a:outerShdw>
                </a:effectLst>
                <a:cs typeface="Times New Roman" panose="02020603050405020304" pitchFamily="18" charset="0"/>
              </a:rPr>
              <a:t>eTrace</a:t>
            </a:r>
            <a:r>
              <a:rPr lang="en-US">
                <a:effectLst>
                  <a:outerShdw blurRad="38100" dist="38100" dir="2700000" algn="tl">
                    <a:srgbClr val="000000">
                      <a:alpha val="43137"/>
                    </a:srgbClr>
                  </a:outerShdw>
                </a:effectLst>
                <a:cs typeface="Times New Roman" panose="02020603050405020304" pitchFamily="18" charset="0"/>
              </a:rPr>
              <a:t>?</a:t>
            </a:r>
          </a:p>
        </p:txBody>
      </p:sp>
      <p:pic>
        <p:nvPicPr>
          <p:cNvPr id="4" name="Picture 3">
            <a:extLst>
              <a:ext uri="{FF2B5EF4-FFF2-40B4-BE49-F238E27FC236}">
                <a16:creationId xmlns:a16="http://schemas.microsoft.com/office/drawing/2014/main" id="{C27EA399-5EFC-26E5-2E5F-1730B6EDC796}"/>
              </a:ext>
            </a:extLst>
          </p:cNvPr>
          <p:cNvPicPr>
            <a:picLocks noChangeAspect="1"/>
          </p:cNvPicPr>
          <p:nvPr/>
        </p:nvPicPr>
        <p:blipFill>
          <a:blip r:embed="rId2"/>
          <a:stretch>
            <a:fillRect/>
          </a:stretch>
        </p:blipFill>
        <p:spPr>
          <a:xfrm>
            <a:off x="4728348" y="4551794"/>
            <a:ext cx="2800350" cy="1123950"/>
          </a:xfrm>
          <a:prstGeom prst="rect">
            <a:avLst/>
          </a:prstGeom>
        </p:spPr>
      </p:pic>
    </p:spTree>
    <p:extLst>
      <p:ext uri="{BB962C8B-B14F-4D97-AF65-F5344CB8AC3E}">
        <p14:creationId xmlns:p14="http://schemas.microsoft.com/office/powerpoint/2010/main" val="5199703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182256"/>
            <a:ext cx="5338415" cy="5866576"/>
          </a:xfrm>
        </p:spPr>
        <p:txBody>
          <a:bodyPr>
            <a:normAutofit/>
          </a:bodyPr>
          <a:lstStyle/>
          <a:p>
            <a:pPr marL="0" indent="0">
              <a:buNone/>
            </a:pPr>
            <a:endParaRPr lang="en-US" sz="2400"/>
          </a:p>
          <a:p>
            <a:pPr marL="0" indent="0">
              <a:buNone/>
            </a:pPr>
            <a:r>
              <a:rPr lang="en-US" sz="3600"/>
              <a:t>What is a firearms trace?</a:t>
            </a:r>
          </a:p>
          <a:p>
            <a:pPr marL="0" indent="0">
              <a:buNone/>
            </a:pPr>
            <a:endParaRPr lang="en-US" sz="2400"/>
          </a:p>
          <a:p>
            <a:pPr marL="0" indent="0">
              <a:buNone/>
            </a:pPr>
            <a:r>
              <a:rPr lang="en-US" sz="2400"/>
              <a:t>A firearms trace is the systematic tracking of the movement of a firearm recovered by law enforcement officials, beginning with its importation into, or its manufacture in, the United States through the distribution chain of Federal firearms licensees to the point of its first retail sale.</a:t>
            </a:r>
          </a:p>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Firearm Tracing and Identification</a:t>
            </a:r>
            <a:endParaRPr lang="en-US">
              <a:effectLst>
                <a:outerShdw blurRad="38100" dist="38100" dir="2700000" algn="tl">
                  <a:srgbClr val="000000">
                    <a:alpha val="43137"/>
                  </a:srgbClr>
                </a:outerShdw>
              </a:effectLst>
              <a:cs typeface="Times New Roman" panose="02020603050405020304" pitchFamily="18" charset="0"/>
            </a:endParaRPr>
          </a:p>
        </p:txBody>
      </p:sp>
      <p:pic>
        <p:nvPicPr>
          <p:cNvPr id="2" name="Picture 1">
            <a:extLst>
              <a:ext uri="{FF2B5EF4-FFF2-40B4-BE49-F238E27FC236}">
                <a16:creationId xmlns:a16="http://schemas.microsoft.com/office/drawing/2014/main" id="{3B7EDFE1-6C55-88CA-936D-17B03ECA84E6}"/>
              </a:ext>
            </a:extLst>
          </p:cNvPr>
          <p:cNvPicPr>
            <a:picLocks noChangeAspect="1"/>
          </p:cNvPicPr>
          <p:nvPr/>
        </p:nvPicPr>
        <p:blipFill>
          <a:blip r:embed="rId2"/>
          <a:stretch>
            <a:fillRect/>
          </a:stretch>
        </p:blipFill>
        <p:spPr>
          <a:xfrm>
            <a:off x="6546588" y="2026621"/>
            <a:ext cx="4692912" cy="3128608"/>
          </a:xfrm>
          <a:prstGeom prst="rect">
            <a:avLst/>
          </a:prstGeom>
        </p:spPr>
      </p:pic>
    </p:spTree>
    <p:extLst>
      <p:ext uri="{BB962C8B-B14F-4D97-AF65-F5344CB8AC3E}">
        <p14:creationId xmlns:p14="http://schemas.microsoft.com/office/powerpoint/2010/main" val="1883947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182256"/>
            <a:ext cx="5338415" cy="5866576"/>
          </a:xfrm>
        </p:spPr>
        <p:txBody>
          <a:bodyPr>
            <a:normAutofit/>
          </a:bodyPr>
          <a:lstStyle/>
          <a:p>
            <a:pPr marL="0" indent="0">
              <a:buNone/>
            </a:pPr>
            <a:endParaRPr lang="en-US" sz="2400"/>
          </a:p>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ATF Firearms Trace Summary</a:t>
            </a:r>
            <a:endParaRPr lang="en-US">
              <a:effectLst>
                <a:outerShdw blurRad="38100" dist="38100" dir="2700000" algn="tl">
                  <a:srgbClr val="000000">
                    <a:alpha val="43137"/>
                  </a:srgbClr>
                </a:outerShdw>
              </a:effectLst>
              <a:cs typeface="Times New Roman" panose="02020603050405020304" pitchFamily="18" charset="0"/>
            </a:endParaRPr>
          </a:p>
        </p:txBody>
      </p:sp>
      <p:pic>
        <p:nvPicPr>
          <p:cNvPr id="4" name="Picture 3">
            <a:extLst>
              <a:ext uri="{FF2B5EF4-FFF2-40B4-BE49-F238E27FC236}">
                <a16:creationId xmlns:a16="http://schemas.microsoft.com/office/drawing/2014/main" id="{580308C0-F941-81AF-0B60-BA48DBA36000}"/>
              </a:ext>
            </a:extLst>
          </p:cNvPr>
          <p:cNvPicPr>
            <a:picLocks noChangeAspect="1"/>
          </p:cNvPicPr>
          <p:nvPr/>
        </p:nvPicPr>
        <p:blipFill>
          <a:blip r:embed="rId2"/>
          <a:stretch>
            <a:fillRect/>
          </a:stretch>
        </p:blipFill>
        <p:spPr>
          <a:xfrm>
            <a:off x="4331220" y="1280160"/>
            <a:ext cx="3853410" cy="5399494"/>
          </a:xfrm>
          <a:prstGeom prst="rect">
            <a:avLst/>
          </a:prstGeom>
        </p:spPr>
      </p:pic>
    </p:spTree>
    <p:extLst>
      <p:ext uri="{BB962C8B-B14F-4D97-AF65-F5344CB8AC3E}">
        <p14:creationId xmlns:p14="http://schemas.microsoft.com/office/powerpoint/2010/main" val="2315900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182256"/>
            <a:ext cx="11294327" cy="5866576"/>
          </a:xfrm>
        </p:spPr>
        <p:txBody>
          <a:bodyPr>
            <a:normAutofit/>
          </a:bodyPr>
          <a:lstStyle/>
          <a:p>
            <a:pPr marL="0" indent="0">
              <a:buNone/>
            </a:pPr>
            <a:endParaRPr lang="en-US" sz="2400"/>
          </a:p>
          <a:p>
            <a:pPr marL="0" indent="0">
              <a:buNone/>
            </a:pPr>
            <a:r>
              <a:rPr lang="en-US" sz="2400" u="sng"/>
              <a:t>Public Safety</a:t>
            </a:r>
          </a:p>
          <a:p>
            <a:pPr marL="1200150" lvl="2" indent="-285750"/>
            <a:r>
              <a:rPr lang="en-US" sz="2400"/>
              <a:t>Interdict active firearm traffickers/straw purchasers</a:t>
            </a:r>
          </a:p>
          <a:p>
            <a:pPr marL="1200150" lvl="2" indent="-285750"/>
            <a:r>
              <a:rPr lang="en-US" sz="2400"/>
              <a:t>Stop flow of unlawfully obtained firearms into local jurisdictions</a:t>
            </a:r>
          </a:p>
          <a:p>
            <a:endParaRPr lang="en-US" sz="2400"/>
          </a:p>
          <a:p>
            <a:endParaRPr lang="en-US" sz="2400"/>
          </a:p>
          <a:p>
            <a:pPr marL="0" indent="0">
              <a:buNone/>
            </a:pPr>
            <a:r>
              <a:rPr lang="en-US" sz="2400" u="sng"/>
              <a:t>Enhance Prosecutions</a:t>
            </a:r>
          </a:p>
          <a:p>
            <a:pPr marL="1200150" lvl="2" indent="-285750"/>
            <a:r>
              <a:rPr lang="en-US" sz="2400"/>
              <a:t>Interview with purchaser can corroborate possession</a:t>
            </a:r>
          </a:p>
          <a:p>
            <a:pPr marL="1200150" lvl="2" indent="-285750"/>
            <a:r>
              <a:rPr lang="en-US" sz="2400"/>
              <a:t>Purchaser can link individual(s) to firearms used in NIBIN incidents</a:t>
            </a:r>
            <a:endParaRPr lang="en-US" sz="2400" u="sng"/>
          </a:p>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Benefits of Comprehensive &amp; Timely Tracing</a:t>
            </a:r>
            <a:endParaRPr lang="en-US">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4123495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182256"/>
            <a:ext cx="11294327" cy="5866576"/>
          </a:xfrm>
        </p:spPr>
        <p:txBody>
          <a:bodyPr>
            <a:normAutofit/>
          </a:bodyPr>
          <a:lstStyle/>
          <a:p>
            <a:pPr marL="0" indent="0">
              <a:buNone/>
            </a:pPr>
            <a:endParaRPr lang="en-US" sz="2400"/>
          </a:p>
          <a:p>
            <a:pPr marL="0" indent="0">
              <a:buNone/>
            </a:pPr>
            <a:endParaRPr lang="en-US" sz="2400"/>
          </a:p>
          <a:p>
            <a:pPr marL="0" indent="0">
              <a:buNone/>
            </a:pPr>
            <a:r>
              <a:rPr lang="en-US" sz="2400" u="sng"/>
              <a:t>Actionable Intelligence</a:t>
            </a:r>
          </a:p>
          <a:p>
            <a:pPr marL="1200150" lvl="2" indent="-285750"/>
            <a:r>
              <a:rPr lang="en-US" sz="2400"/>
              <a:t>Preservation of evidence (</a:t>
            </a:r>
            <a:r>
              <a:rPr lang="en-US" sz="2400" err="1"/>
              <a:t>ie</a:t>
            </a:r>
            <a:r>
              <a:rPr lang="en-US" sz="2400"/>
              <a:t>. phone communications, cell tower, location information, toll records, social media, surveillance video)</a:t>
            </a:r>
          </a:p>
          <a:p>
            <a:pPr marL="1200150" lvl="2" indent="-285750"/>
            <a:r>
              <a:rPr lang="en-US" sz="2400"/>
              <a:t>Planned enforcement operations (</a:t>
            </a:r>
            <a:r>
              <a:rPr lang="en-US" sz="2400" err="1"/>
              <a:t>ie</a:t>
            </a:r>
            <a:r>
              <a:rPr lang="en-US" sz="2400"/>
              <a:t>. reverse, calls with target)</a:t>
            </a:r>
          </a:p>
          <a:p>
            <a:pPr marL="1200150" lvl="2" indent="-285750"/>
            <a:r>
              <a:rPr lang="en-US" sz="2400"/>
              <a:t>Identification of co-conspirators (</a:t>
            </a:r>
            <a:r>
              <a:rPr lang="en-US" sz="2400" err="1"/>
              <a:t>ie</a:t>
            </a:r>
            <a:r>
              <a:rPr lang="en-US" sz="2400"/>
              <a:t>. link to larger trafficking conspiracy or criminal organization)</a:t>
            </a:r>
          </a:p>
          <a:p>
            <a:pPr marL="1200150" lvl="2" indent="-285750"/>
            <a:r>
              <a:rPr lang="en-US" sz="2400"/>
              <a:t>Identification of FFLs (Federal Firearms Licensees) for compliance inspections</a:t>
            </a:r>
          </a:p>
          <a:p>
            <a:endParaRPr lang="en-US" sz="2400"/>
          </a:p>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Benefits of Comprehensive &amp; Timely Tracing</a:t>
            </a:r>
            <a:endParaRPr lang="en-US">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25498336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182256"/>
            <a:ext cx="11294327" cy="5866576"/>
          </a:xfrm>
        </p:spPr>
        <p:txBody>
          <a:bodyPr>
            <a:normAutofit/>
          </a:bodyPr>
          <a:lstStyle/>
          <a:p>
            <a:pPr marL="0" indent="0">
              <a:buNone/>
            </a:pPr>
            <a:endParaRPr lang="en-US" sz="2400"/>
          </a:p>
          <a:p>
            <a:pPr marL="0" indent="0">
              <a:buNone/>
            </a:pPr>
            <a:endParaRPr lang="en-US" sz="2400"/>
          </a:p>
          <a:p>
            <a:pPr marL="0" indent="0">
              <a:buNone/>
            </a:pPr>
            <a:r>
              <a:rPr lang="en-US" sz="2400" u="sng"/>
              <a:t>Identify Trends or Patterns in Jurisdiction</a:t>
            </a:r>
          </a:p>
          <a:p>
            <a:pPr marL="1200150" lvl="2" indent="-285750"/>
            <a:r>
              <a:rPr lang="en-US" sz="2400"/>
              <a:t>Source state(s)</a:t>
            </a:r>
          </a:p>
          <a:p>
            <a:pPr marL="1200150" lvl="2" indent="-285750"/>
            <a:r>
              <a:rPr lang="en-US" sz="2400"/>
              <a:t>Common FFLs/Pawn shops </a:t>
            </a:r>
          </a:p>
          <a:p>
            <a:pPr marL="1200150" lvl="2" indent="-285750"/>
            <a:r>
              <a:rPr lang="en-US" sz="2400"/>
              <a:t>Recovery locations</a:t>
            </a:r>
          </a:p>
          <a:p>
            <a:pPr marL="1200150" lvl="2" indent="-285750"/>
            <a:r>
              <a:rPr lang="en-US" sz="2400"/>
              <a:t>Expand your crime gun understanding outside your jurisdiction with Collective Data Sharing </a:t>
            </a:r>
          </a:p>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Benefits of Comprehensive &amp; Timely Tracing</a:t>
            </a:r>
            <a:endParaRPr lang="en-US">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166732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440" y="328613"/>
            <a:ext cx="10515600" cy="1325563"/>
          </a:xfrm>
        </p:spPr>
        <p:txBody>
          <a:bodyPr/>
          <a:lstStyle/>
          <a:p>
            <a:r>
              <a:rPr lang="en-US">
                <a:effectLst>
                  <a:outerShdw blurRad="38100" dist="38100" dir="2700000" algn="tl">
                    <a:srgbClr val="000000">
                      <a:alpha val="43137"/>
                    </a:srgbClr>
                  </a:outerShdw>
                </a:effectLst>
              </a:rPr>
              <a:t>DCJIS- Firearms Records Bureau (FRB)</a:t>
            </a:r>
            <a:r>
              <a:rPr lang="en-US"/>
              <a:t>	</a:t>
            </a:r>
          </a:p>
        </p:txBody>
      </p:sp>
      <p:sp>
        <p:nvSpPr>
          <p:cNvPr id="3" name="Content Placeholder 2"/>
          <p:cNvSpPr>
            <a:spLocks noGrp="1"/>
          </p:cNvSpPr>
          <p:nvPr>
            <p:ph idx="1"/>
          </p:nvPr>
        </p:nvSpPr>
        <p:spPr>
          <a:xfrm>
            <a:off x="505460" y="1538977"/>
            <a:ext cx="11465560" cy="3780045"/>
          </a:xfrm>
        </p:spPr>
        <p:txBody>
          <a:bodyPr>
            <a:normAutofit/>
          </a:bodyPr>
          <a:lstStyle/>
          <a:p>
            <a:r>
              <a:rPr lang="en-US" b="1"/>
              <a:t>Review license in MIRCS</a:t>
            </a:r>
          </a:p>
          <a:p>
            <a:pPr marL="803275" lvl="1" indent="-346075">
              <a:buFont typeface="Courier New" panose="02070309020205020404" pitchFamily="49" charset="0"/>
              <a:buChar char="o"/>
            </a:pPr>
            <a:r>
              <a:rPr lang="en-US" sz="1900"/>
              <a:t>Repository for firearms and transaction records</a:t>
            </a:r>
          </a:p>
          <a:p>
            <a:pPr marL="803275" lvl="1" indent="-346075">
              <a:buFont typeface="Courier New" panose="02070309020205020404" pitchFamily="49" charset="0"/>
              <a:buChar char="o"/>
            </a:pPr>
            <a:r>
              <a:rPr lang="en-US" sz="1900"/>
              <a:t>Maintain MIRCS applications</a:t>
            </a:r>
          </a:p>
          <a:p>
            <a:pPr marL="803275" lvl="1" indent="-346075">
              <a:buFont typeface="Courier New" panose="02070309020205020404" pitchFamily="49" charset="0"/>
              <a:buChar char="o"/>
            </a:pPr>
            <a:r>
              <a:rPr lang="en-US" sz="1900"/>
              <a:t>Business location</a:t>
            </a:r>
          </a:p>
          <a:p>
            <a:pPr marL="803275" lvl="1" indent="-346075">
              <a:buFont typeface="Courier New" panose="02070309020205020404" pitchFamily="49" charset="0"/>
              <a:buChar char="o"/>
            </a:pPr>
            <a:r>
              <a:rPr lang="en-US" sz="1900"/>
              <a:t>Criminal background check </a:t>
            </a:r>
          </a:p>
          <a:p>
            <a:pPr marL="803275" lvl="1" indent="-346075">
              <a:buFont typeface="Courier New" panose="02070309020205020404" pitchFamily="49" charset="0"/>
              <a:buChar char="o"/>
            </a:pPr>
            <a:r>
              <a:rPr lang="en-US" sz="1900"/>
              <a:t>Print dealer licenses.  </a:t>
            </a:r>
          </a:p>
          <a:p>
            <a:pPr marL="803275" lvl="1" indent="-346075">
              <a:buFont typeface="Courier New" panose="02070309020205020404" pitchFamily="49" charset="0"/>
              <a:buChar char="o"/>
            </a:pPr>
            <a:r>
              <a:rPr lang="en-US" sz="1900"/>
              <a:t>Licensing officer issues license.</a:t>
            </a:r>
          </a:p>
          <a:p>
            <a:pPr marL="803275" lvl="1" indent="-346075">
              <a:buFont typeface="Courier New" panose="02070309020205020404" pitchFamily="49" charset="0"/>
              <a:buChar char="o"/>
            </a:pPr>
            <a:r>
              <a:rPr lang="en-US" sz="1900"/>
              <a:t>Dealer contacts FRB for training and MIRCS account. Training online in person at the business location.</a:t>
            </a:r>
          </a:p>
          <a:p>
            <a:pPr marL="228600" lvl="1">
              <a:spcBef>
                <a:spcPts val="1000"/>
              </a:spcBef>
            </a:pPr>
            <a:r>
              <a:rPr lang="en-US" sz="2800" b="1"/>
              <a:t>Onboard Dealers</a:t>
            </a:r>
          </a:p>
          <a:p>
            <a:pPr marL="914400" lvl="2" indent="-457200">
              <a:spcBef>
                <a:spcPts val="1000"/>
              </a:spcBef>
              <a:buFont typeface="Courier New" panose="02070309020205020404" pitchFamily="49" charset="0"/>
              <a:buChar char="o"/>
            </a:pPr>
            <a:r>
              <a:rPr lang="en-US" sz="1900"/>
              <a:t>Letter sent to new dealer and licensing officer &gt; training/annual inspection requirement.</a:t>
            </a:r>
          </a:p>
          <a:p>
            <a:pPr marL="457200" lvl="1" indent="0">
              <a:buNone/>
            </a:pPr>
            <a:endParaRPr lang="en-US"/>
          </a:p>
          <a:p>
            <a:pPr lvl="1"/>
            <a:endParaRPr lang="en-US"/>
          </a:p>
        </p:txBody>
      </p:sp>
    </p:spTree>
    <p:extLst>
      <p:ext uri="{BB962C8B-B14F-4D97-AF65-F5344CB8AC3E}">
        <p14:creationId xmlns:p14="http://schemas.microsoft.com/office/powerpoint/2010/main" val="39898359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0" y="1182256"/>
            <a:ext cx="11294327" cy="5866576"/>
          </a:xfrm>
        </p:spPr>
        <p:txBody>
          <a:bodyPr>
            <a:normAutofit/>
          </a:bodyPr>
          <a:lstStyle/>
          <a:p>
            <a:pPr marL="0" indent="0">
              <a:buNone/>
            </a:pPr>
            <a:r>
              <a:rPr lang="en-US" sz="2400"/>
              <a:t>Increase rate and frequency of tracing/reporting by state, local, &amp; federal partners.</a:t>
            </a:r>
          </a:p>
          <a:p>
            <a:endParaRPr lang="en-US" sz="2400"/>
          </a:p>
          <a:p>
            <a:pPr marL="0" indent="0" algn="ctr">
              <a:buNone/>
            </a:pPr>
            <a:r>
              <a:rPr lang="en-US" sz="3200"/>
              <a:t>*Ultimate goal* </a:t>
            </a:r>
          </a:p>
          <a:p>
            <a:pPr marL="0" indent="0" algn="ctr">
              <a:buNone/>
            </a:pPr>
            <a:r>
              <a:rPr lang="en-US" sz="3200"/>
              <a:t>Tracing </a:t>
            </a:r>
            <a:r>
              <a:rPr lang="en-US" sz="3200" b="1"/>
              <a:t>100%</a:t>
            </a:r>
            <a:r>
              <a:rPr lang="en-US" sz="3200"/>
              <a:t> of crime guns upon recovery. </a:t>
            </a:r>
          </a:p>
          <a:p>
            <a:pPr marL="0" indent="0">
              <a:buNone/>
            </a:pPr>
            <a:endParaRPr lang="en-US" sz="2400"/>
          </a:p>
          <a:p>
            <a:pPr marL="0" indent="0">
              <a:buNone/>
            </a:pPr>
            <a:endParaRPr lang="en-US" sz="2400"/>
          </a:p>
          <a:p>
            <a:pPr marL="0" indent="0">
              <a:buNone/>
            </a:pPr>
            <a:r>
              <a:rPr lang="en-US" sz="2400"/>
              <a:t>How?</a:t>
            </a:r>
          </a:p>
          <a:p>
            <a:pPr marL="342900" indent="-342900">
              <a:buFont typeface="Arial" panose="020B0604020202020204" pitchFamily="34" charset="0"/>
              <a:buChar char="•"/>
            </a:pPr>
            <a:r>
              <a:rPr lang="en-US" sz="2400"/>
              <a:t>Establish </a:t>
            </a:r>
            <a:r>
              <a:rPr lang="en-US" sz="2400" err="1"/>
              <a:t>eTrace</a:t>
            </a:r>
            <a:r>
              <a:rPr lang="en-US" sz="2400"/>
              <a:t> accounts</a:t>
            </a:r>
          </a:p>
          <a:p>
            <a:pPr marL="342900" indent="-342900">
              <a:buFont typeface="Arial" panose="020B0604020202020204" pitchFamily="34" charset="0"/>
              <a:buChar char="•"/>
            </a:pPr>
            <a:r>
              <a:rPr lang="en-US" sz="2400"/>
              <a:t>Contact local ATF office for assistance and/or training</a:t>
            </a:r>
          </a:p>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Main Objective</a:t>
            </a:r>
            <a:endParaRPr lang="en-US">
              <a:effectLst>
                <a:outerShdw blurRad="38100" dist="38100" dir="2700000" algn="tl">
                  <a:srgbClr val="000000">
                    <a:alpha val="43137"/>
                  </a:srgbClr>
                </a:outerShdw>
              </a:effectLst>
              <a:cs typeface="Times New Roman" panose="02020603050405020304" pitchFamily="18" charset="0"/>
            </a:endParaRPr>
          </a:p>
        </p:txBody>
      </p:sp>
      <p:pic>
        <p:nvPicPr>
          <p:cNvPr id="2" name="Picture 1">
            <a:extLst>
              <a:ext uri="{FF2B5EF4-FFF2-40B4-BE49-F238E27FC236}">
                <a16:creationId xmlns:a16="http://schemas.microsoft.com/office/drawing/2014/main" id="{14DCDC9F-DE01-C93C-8BCD-F871375EA156}"/>
              </a:ext>
            </a:extLst>
          </p:cNvPr>
          <p:cNvPicPr>
            <a:picLocks noChangeAspect="1"/>
          </p:cNvPicPr>
          <p:nvPr/>
        </p:nvPicPr>
        <p:blipFill>
          <a:blip r:embed="rId2"/>
          <a:stretch>
            <a:fillRect/>
          </a:stretch>
        </p:blipFill>
        <p:spPr>
          <a:xfrm>
            <a:off x="6861851" y="3631860"/>
            <a:ext cx="4061039" cy="1263990"/>
          </a:xfrm>
          <a:prstGeom prst="rect">
            <a:avLst/>
          </a:prstGeom>
        </p:spPr>
      </p:pic>
    </p:spTree>
    <p:extLst>
      <p:ext uri="{BB962C8B-B14F-4D97-AF65-F5344CB8AC3E}">
        <p14:creationId xmlns:p14="http://schemas.microsoft.com/office/powerpoint/2010/main" val="3988470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2F54F-5352-51F9-C81D-41354252CC5C}"/>
              </a:ext>
            </a:extLst>
          </p:cNvPr>
          <p:cNvSpPr>
            <a:spLocks noGrp="1"/>
          </p:cNvSpPr>
          <p:nvPr>
            <p:ph idx="1"/>
          </p:nvPr>
        </p:nvSpPr>
        <p:spPr>
          <a:xfrm>
            <a:off x="481361" y="2933700"/>
            <a:ext cx="5400650" cy="2726941"/>
          </a:xfrm>
        </p:spPr>
        <p:txBody>
          <a:bodyPr>
            <a:normAutofit/>
          </a:bodyPr>
          <a:lstStyle/>
          <a:p>
            <a:pPr marL="0" indent="0">
              <a:buNone/>
            </a:pPr>
            <a:r>
              <a:rPr lang="en-US" sz="3200"/>
              <a:t>https://etrace.atf.gov/etrace/</a:t>
            </a:r>
          </a:p>
          <a:p>
            <a:pPr marL="0" indent="0">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6A41C529-F8C2-4023-98A5-4E3FF528A8D0}"/>
              </a:ext>
            </a:extLst>
          </p:cNvPr>
          <p:cNvSpPr txBox="1">
            <a:spLocks/>
          </p:cNvSpPr>
          <p:nvPr/>
        </p:nvSpPr>
        <p:spPr>
          <a:xfrm>
            <a:off x="838200" y="365125"/>
            <a:ext cx="10515600" cy="915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sz="4800">
                <a:solidFill>
                  <a:srgbClr val="1F497D"/>
                </a:solidFill>
              </a:rPr>
              <a:t>Requesting an </a:t>
            </a:r>
            <a:r>
              <a:rPr lang="en-US" sz="4800" err="1">
                <a:solidFill>
                  <a:srgbClr val="1F497D"/>
                </a:solidFill>
              </a:rPr>
              <a:t>eTrace</a:t>
            </a:r>
            <a:r>
              <a:rPr lang="en-US" sz="4800">
                <a:solidFill>
                  <a:srgbClr val="1F497D"/>
                </a:solidFill>
              </a:rPr>
              <a:t> Account</a:t>
            </a:r>
          </a:p>
        </p:txBody>
      </p:sp>
      <p:pic>
        <p:nvPicPr>
          <p:cNvPr id="4" name="Picture 3">
            <a:extLst>
              <a:ext uri="{FF2B5EF4-FFF2-40B4-BE49-F238E27FC236}">
                <a16:creationId xmlns:a16="http://schemas.microsoft.com/office/drawing/2014/main" id="{42660EB2-6082-6531-106F-AFEEA902E355}"/>
              </a:ext>
            </a:extLst>
          </p:cNvPr>
          <p:cNvPicPr>
            <a:picLocks noChangeAspect="1"/>
          </p:cNvPicPr>
          <p:nvPr/>
        </p:nvPicPr>
        <p:blipFill>
          <a:blip r:embed="rId2"/>
          <a:stretch>
            <a:fillRect/>
          </a:stretch>
        </p:blipFill>
        <p:spPr>
          <a:xfrm>
            <a:off x="6128523" y="1197359"/>
            <a:ext cx="4978764" cy="4478385"/>
          </a:xfrm>
          <a:prstGeom prst="rect">
            <a:avLst/>
          </a:prstGeom>
        </p:spPr>
      </p:pic>
    </p:spTree>
    <p:extLst>
      <p:ext uri="{BB962C8B-B14F-4D97-AF65-F5344CB8AC3E}">
        <p14:creationId xmlns:p14="http://schemas.microsoft.com/office/powerpoint/2010/main" val="842344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ssault Weapons | Violence Policy Center">
            <a:extLst>
              <a:ext uri="{FF2B5EF4-FFF2-40B4-BE49-F238E27FC236}">
                <a16:creationId xmlns:a16="http://schemas.microsoft.com/office/drawing/2014/main" id="{6546C969-99A2-454E-85DF-D41D15EFC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49" y="618835"/>
            <a:ext cx="10016491" cy="344516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9">
            <a:extLst>
              <a:ext uri="{FF2B5EF4-FFF2-40B4-BE49-F238E27FC236}">
                <a16:creationId xmlns:a16="http://schemas.microsoft.com/office/drawing/2014/main" id="{F0613DD6-D412-4E27-834E-D00766C44758}"/>
              </a:ext>
            </a:extLst>
          </p:cNvPr>
          <p:cNvSpPr txBox="1">
            <a:spLocks/>
          </p:cNvSpPr>
          <p:nvPr/>
        </p:nvSpPr>
        <p:spPr>
          <a:xfrm>
            <a:off x="719512" y="4816219"/>
            <a:ext cx="10546080" cy="5369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r>
              <a:rPr lang="en-US" sz="7200"/>
              <a:t>Questions?</a:t>
            </a:r>
          </a:p>
        </p:txBody>
      </p:sp>
      <p:sp>
        <p:nvSpPr>
          <p:cNvPr id="14" name="Title 9">
            <a:extLst>
              <a:ext uri="{FF2B5EF4-FFF2-40B4-BE49-F238E27FC236}">
                <a16:creationId xmlns:a16="http://schemas.microsoft.com/office/drawing/2014/main" id="{CFDF0A6A-FB82-4267-B599-5A8322B8E12C}"/>
              </a:ext>
            </a:extLst>
          </p:cNvPr>
          <p:cNvSpPr txBox="1">
            <a:spLocks/>
          </p:cNvSpPr>
          <p:nvPr/>
        </p:nvSpPr>
        <p:spPr>
          <a:xfrm>
            <a:off x="568960" y="4650261"/>
            <a:ext cx="10546080" cy="12240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endParaRPr lang="en-US" sz="4400">
              <a:solidFill>
                <a:srgbClr val="7030A0"/>
              </a:solidFill>
            </a:endParaRPr>
          </a:p>
        </p:txBody>
      </p:sp>
    </p:spTree>
    <p:extLst>
      <p:ext uri="{BB962C8B-B14F-4D97-AF65-F5344CB8AC3E}">
        <p14:creationId xmlns:p14="http://schemas.microsoft.com/office/powerpoint/2010/main" val="1584266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117"/>
            <a:ext cx="10515600" cy="1325563"/>
          </a:xfrm>
        </p:spPr>
        <p:txBody>
          <a:bodyPr>
            <a:normAutofit/>
          </a:bodyPr>
          <a:lstStyle/>
          <a:p>
            <a:r>
              <a:rPr lang="en-US">
                <a:effectLst>
                  <a:outerShdw blurRad="38100" dist="38100" dir="2700000" algn="tl">
                    <a:srgbClr val="000000">
                      <a:alpha val="43137"/>
                    </a:srgbClr>
                  </a:outerShdw>
                </a:effectLst>
              </a:rPr>
              <a:t>Shop Inspection Requirements </a:t>
            </a:r>
          </a:p>
        </p:txBody>
      </p:sp>
      <p:sp>
        <p:nvSpPr>
          <p:cNvPr id="3" name="Content Placeholder 2"/>
          <p:cNvSpPr>
            <a:spLocks noGrp="1"/>
          </p:cNvSpPr>
          <p:nvPr>
            <p:ph idx="1"/>
          </p:nvPr>
        </p:nvSpPr>
        <p:spPr>
          <a:xfrm>
            <a:off x="755073" y="1534680"/>
            <a:ext cx="6928427" cy="3606280"/>
          </a:xfrm>
        </p:spPr>
        <p:txBody>
          <a:bodyPr>
            <a:normAutofit fontScale="92500" lnSpcReduction="10000"/>
          </a:bodyPr>
          <a:lstStyle/>
          <a:p>
            <a:pPr marL="0" indent="0">
              <a:buNone/>
            </a:pPr>
            <a:r>
              <a:rPr lang="en-US" sz="2400" b="1">
                <a:solidFill>
                  <a:srgbClr val="7030A0"/>
                </a:solidFill>
              </a:rPr>
              <a:t>Requirement 1</a:t>
            </a:r>
            <a:r>
              <a:rPr lang="en-US" sz="2400">
                <a:solidFill>
                  <a:srgbClr val="7030A0"/>
                </a:solidFill>
              </a:rPr>
              <a:t> 	</a:t>
            </a:r>
          </a:p>
          <a:p>
            <a:pPr>
              <a:spcAft>
                <a:spcPts val="1800"/>
              </a:spcAft>
            </a:pPr>
            <a:r>
              <a:rPr lang="en-US" sz="2400">
                <a:solidFill>
                  <a:srgbClr val="7030A0"/>
                </a:solidFill>
              </a:rPr>
              <a:t>The dealer’s license and certificate are displayed on the premises. </a:t>
            </a:r>
            <a:endParaRPr lang="en-US" sz="2400" b="1">
              <a:solidFill>
                <a:srgbClr val="7030A0"/>
              </a:solidFill>
            </a:endParaRPr>
          </a:p>
          <a:p>
            <a:pPr marL="0" indent="0">
              <a:buNone/>
            </a:pPr>
            <a:r>
              <a:rPr lang="en-US" sz="2400" b="1">
                <a:solidFill>
                  <a:srgbClr val="7030A0"/>
                </a:solidFill>
              </a:rPr>
              <a:t>Requirement 2</a:t>
            </a:r>
            <a:r>
              <a:rPr lang="en-US" sz="2400">
                <a:solidFill>
                  <a:srgbClr val="7030A0"/>
                </a:solidFill>
              </a:rPr>
              <a:t> 	</a:t>
            </a:r>
          </a:p>
          <a:p>
            <a:pPr>
              <a:spcAft>
                <a:spcPts val="1800"/>
              </a:spcAft>
            </a:pPr>
            <a:r>
              <a:rPr lang="en-US" sz="2400">
                <a:solidFill>
                  <a:srgbClr val="7030A0"/>
                </a:solidFill>
              </a:rPr>
              <a:t>No firearm is displayed in an outer window or anywhere it can easily be seen from outside.</a:t>
            </a:r>
          </a:p>
          <a:p>
            <a:pPr marL="0" indent="0">
              <a:buNone/>
            </a:pPr>
            <a:r>
              <a:rPr lang="en-US" sz="2400" b="1">
                <a:solidFill>
                  <a:srgbClr val="7030A0"/>
                </a:solidFill>
              </a:rPr>
              <a:t>Requirement 3</a:t>
            </a:r>
          </a:p>
          <a:p>
            <a:r>
              <a:rPr lang="en-US" sz="2400">
                <a:solidFill>
                  <a:srgbClr val="7030A0"/>
                </a:solidFill>
              </a:rPr>
              <a:t>Warning to the right ( &gt;) must be posted at the counter and be distributed with each transaction.</a:t>
            </a:r>
          </a:p>
        </p:txBody>
      </p:sp>
      <p:sp>
        <p:nvSpPr>
          <p:cNvPr id="5" name="TextBox 4">
            <a:extLst>
              <a:ext uri="{FF2B5EF4-FFF2-40B4-BE49-F238E27FC236}">
                <a16:creationId xmlns:a16="http://schemas.microsoft.com/office/drawing/2014/main" id="{7BD2DC5B-1EE2-41A3-AB9D-4A99AFB54D6A}"/>
              </a:ext>
            </a:extLst>
          </p:cNvPr>
          <p:cNvSpPr txBox="1"/>
          <p:nvPr/>
        </p:nvSpPr>
        <p:spPr>
          <a:xfrm>
            <a:off x="8262620" y="2957512"/>
            <a:ext cx="3670300" cy="2031325"/>
          </a:xfrm>
          <a:prstGeom prst="rect">
            <a:avLst/>
          </a:prstGeom>
          <a:noFill/>
          <a:ln>
            <a:solidFill>
              <a:schemeClr val="tx1"/>
            </a:solidFill>
          </a:ln>
        </p:spPr>
        <p:txBody>
          <a:bodyPr wrap="square">
            <a:spAutoFit/>
          </a:bodyPr>
          <a:lstStyle/>
          <a:p>
            <a:pPr marL="0" indent="0" algn="ctr">
              <a:buNone/>
            </a:pPr>
            <a:r>
              <a:rPr lang="en-US" sz="1800" b="1">
                <a:solidFill>
                  <a:srgbClr val="FF0000"/>
                </a:solidFill>
              </a:rPr>
              <a:t>IT IS UNLAWFUL TO STORE OR KEEP A FIREARM, RIFLE, SHOTGUN, OR MACHINE GUN IN ANY PLACE UNLESS THAT WEAPON IS EQUIPPED WITH A TAMPER-RESISTANT SAFETY DEVICE OR IS STORED OR KEPT IN A SECURELY LOCKED CONTAINER.</a:t>
            </a:r>
          </a:p>
        </p:txBody>
      </p:sp>
    </p:spTree>
    <p:extLst>
      <p:ext uri="{BB962C8B-B14F-4D97-AF65-F5344CB8AC3E}">
        <p14:creationId xmlns:p14="http://schemas.microsoft.com/office/powerpoint/2010/main" val="310624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117"/>
            <a:ext cx="10515600" cy="1325563"/>
          </a:xfrm>
        </p:spPr>
        <p:txBody>
          <a:bodyPr>
            <a:normAutofit/>
          </a:bodyPr>
          <a:lstStyle/>
          <a:p>
            <a:r>
              <a:rPr lang="en-US">
                <a:effectLst>
                  <a:outerShdw blurRad="38100" dist="38100" dir="2700000" algn="tl">
                    <a:srgbClr val="000000">
                      <a:alpha val="43137"/>
                    </a:srgbClr>
                  </a:outerShdw>
                </a:effectLst>
              </a:rPr>
              <a:t>Shop Inspection Requirements, cont’d </a:t>
            </a:r>
          </a:p>
        </p:txBody>
      </p:sp>
      <p:sp>
        <p:nvSpPr>
          <p:cNvPr id="3" name="Content Placeholder 2"/>
          <p:cNvSpPr>
            <a:spLocks noGrp="1"/>
          </p:cNvSpPr>
          <p:nvPr>
            <p:ph idx="1"/>
          </p:nvPr>
        </p:nvSpPr>
        <p:spPr>
          <a:xfrm>
            <a:off x="5146381" y="2063782"/>
            <a:ext cx="5879407" cy="1571149"/>
          </a:xfrm>
        </p:spPr>
        <p:txBody>
          <a:bodyPr>
            <a:normAutofit/>
          </a:bodyPr>
          <a:lstStyle/>
          <a:p>
            <a:pPr marL="0" indent="0">
              <a:buNone/>
            </a:pPr>
            <a:r>
              <a:rPr lang="en-US" sz="2200" b="1">
                <a:solidFill>
                  <a:srgbClr val="7030A0"/>
                </a:solidFill>
              </a:rPr>
              <a:t>Requirement 4</a:t>
            </a:r>
            <a:r>
              <a:rPr lang="en-US" sz="2200">
                <a:solidFill>
                  <a:srgbClr val="7030A0"/>
                </a:solidFill>
              </a:rPr>
              <a:t>	</a:t>
            </a:r>
          </a:p>
          <a:p>
            <a:r>
              <a:rPr lang="en-US" sz="2200">
                <a:solidFill>
                  <a:srgbClr val="7030A0"/>
                </a:solidFill>
              </a:rPr>
              <a:t>suicide prevention information developed by DPH must be posted and distributed with each transaction </a:t>
            </a:r>
            <a:r>
              <a:rPr lang="en-US" sz="2200"/>
              <a:t>(</a:t>
            </a:r>
            <a:r>
              <a:rPr lang="en-US" sz="2200">
                <a:hlinkClick r:id="rId2"/>
              </a:rPr>
              <a:t>online</a:t>
            </a:r>
            <a:r>
              <a:rPr lang="en-US" sz="2200"/>
              <a:t>)</a:t>
            </a:r>
            <a:endParaRPr lang="en-US" sz="2200" b="1"/>
          </a:p>
        </p:txBody>
      </p:sp>
      <p:pic>
        <p:nvPicPr>
          <p:cNvPr id="6" name="Picture 5" descr="A picture containing timeline&#10;&#10;Description automatically generated">
            <a:extLst>
              <a:ext uri="{FF2B5EF4-FFF2-40B4-BE49-F238E27FC236}">
                <a16:creationId xmlns:a16="http://schemas.microsoft.com/office/drawing/2014/main" id="{60930AB2-93D7-41C0-9EB0-5D687BCAD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648" y="1383846"/>
            <a:ext cx="2835285" cy="4351338"/>
          </a:xfrm>
          <a:prstGeom prst="rect">
            <a:avLst/>
          </a:prstGeom>
        </p:spPr>
      </p:pic>
    </p:spTree>
    <p:extLst>
      <p:ext uri="{BB962C8B-B14F-4D97-AF65-F5344CB8AC3E}">
        <p14:creationId xmlns:p14="http://schemas.microsoft.com/office/powerpoint/2010/main" val="32378080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72</Slides>
  <Notes>15</Notes>
  <HiddenSlides>0</HiddenSlide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Integrated Partnership</vt:lpstr>
      <vt:lpstr>Agenda</vt:lpstr>
      <vt:lpstr>Licensing Authority Inspection Responsibility</vt:lpstr>
      <vt:lpstr>Checklist</vt:lpstr>
      <vt:lpstr>Common State Violations</vt:lpstr>
      <vt:lpstr>DCJIS- Firearms Records Bureau (FRB) </vt:lpstr>
      <vt:lpstr>Shop Inspection Requirements </vt:lpstr>
      <vt:lpstr>Shop Inspection Requirements, cont’d </vt:lpstr>
      <vt:lpstr>Shop Inspection Requirements </vt:lpstr>
      <vt:lpstr>Shop Inspection Requirements </vt:lpstr>
      <vt:lpstr>Shop Inspection Requirements </vt:lpstr>
      <vt:lpstr>PowerPoint Presentation</vt:lpstr>
      <vt:lpstr>Record Keeping Requirements</vt:lpstr>
      <vt:lpstr>Record Keeping Requirements</vt:lpstr>
      <vt:lpstr>PowerPoint Presentation</vt:lpstr>
      <vt:lpstr>Transfer/Sales Requirements</vt:lpstr>
      <vt:lpstr>Transfer/Sales Requirements</vt:lpstr>
      <vt:lpstr> “Assault Weapon” Definition</vt:lpstr>
      <vt:lpstr>All models of AK rifles (47, 74, etc.), copies or duplicates of any caliber are prohibited. </vt:lpstr>
      <vt:lpstr>Colt AR-15, copies, or duplicates  of any caliber are prohibited (LEOs are permitted to purchase)</vt:lpstr>
      <vt:lpstr>Steyr AUG or copies or duplicates of these weapons (any caliber) are prohibited. </vt:lpstr>
      <vt:lpstr>Revolving cylinder shotguns such as, or similar to, the Streetsweeper 12 Gauge are prohibited (copies or duplicates in any gauge or caliber)</vt:lpstr>
      <vt:lpstr>PowerPoint Presentation</vt:lpstr>
      <vt:lpstr>PowerPoint Presentation</vt:lpstr>
      <vt:lpstr>PowerPoint Presentation</vt:lpstr>
      <vt:lpstr>PowerPoint Presentation</vt:lpstr>
      <vt:lpstr>PowerPoint Presentation</vt:lpstr>
      <vt:lpstr>PowerPoint Presentation</vt:lpstr>
      <vt:lpstr>Feature test </vt:lpstr>
      <vt:lpstr>MA Attorney General Guidance</vt:lpstr>
      <vt:lpstr>Copies &amp; Duplicates</vt:lpstr>
      <vt:lpstr>Copy or Duplicate Guidance</vt:lpstr>
      <vt:lpstr>(2) Similarity Test</vt:lpstr>
      <vt:lpstr>(3) Interchangeability Test</vt:lpstr>
      <vt:lpstr>Copies &amp; Duplicates</vt:lpstr>
      <vt:lpstr>Not Assault Weapons</vt:lpstr>
      <vt:lpstr>Not Assault Weapons</vt:lpstr>
      <vt:lpstr>Not Copies or Duplicates (Allowed)</vt:lpstr>
      <vt:lpstr>Inform ATF…</vt:lpstr>
      <vt:lpstr>Inform ATF…</vt:lpstr>
      <vt:lpstr>Contact ATF for assistance </vt:lpstr>
      <vt:lpstr>Post Inspection Communications</vt:lpstr>
      <vt:lpstr>Denying a Dealer’s License  </vt:lpstr>
      <vt:lpstr>Denying a Dealer’s License  </vt:lpstr>
      <vt:lpstr>Suspending a Dealer’s License  </vt:lpstr>
      <vt:lpstr>Available Resources - MA </vt:lpstr>
      <vt:lpstr>Available Resources - MA </vt:lpstr>
      <vt:lpstr>ATF Legal Authority</vt:lpstr>
      <vt:lpstr>Basic Steps involved in ATF inspection </vt:lpstr>
      <vt:lpstr>Basic Steps involved in ATF inspection </vt:lpstr>
      <vt:lpstr>Basic Steps involved in ATF inspection </vt:lpstr>
      <vt:lpstr>Most Common Violations</vt:lpstr>
      <vt:lpstr>Inspection Outcomes</vt:lpstr>
      <vt:lpstr>ATF Field Techniques</vt:lpstr>
      <vt:lpstr>ATF Field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Hate Crimes</dc:title>
  <dc:creator>Cromack, Steven E. (CJT)</dc:creator>
  <cp:revision>5</cp:revision>
  <dcterms:created xsi:type="dcterms:W3CDTF">2022-06-17T13:09:07Z</dcterms:created>
  <dcterms:modified xsi:type="dcterms:W3CDTF">2023-02-27T20:18:08Z</dcterms:modified>
</cp:coreProperties>
</file>